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303" r:id="rId6"/>
    <p:sldId id="304" r:id="rId7"/>
    <p:sldId id="262" r:id="rId8"/>
    <p:sldId id="288" r:id="rId9"/>
    <p:sldId id="302" r:id="rId10"/>
    <p:sldId id="295" r:id="rId11"/>
    <p:sldId id="305" r:id="rId12"/>
    <p:sldId id="290" r:id="rId13"/>
    <p:sldId id="301" r:id="rId14"/>
    <p:sldId id="297" r:id="rId15"/>
    <p:sldId id="298" r:id="rId16"/>
    <p:sldId id="299" r:id="rId17"/>
    <p:sldId id="300" r:id="rId18"/>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FE3"/>
    <a:srgbClr val="00A1DF"/>
    <a:srgbClr val="56C7E3"/>
    <a:srgbClr val="FF3701"/>
    <a:srgbClr val="FF5000"/>
    <a:srgbClr val="F7A800"/>
    <a:srgbClr val="08C411"/>
    <a:srgbClr val="AAEF11"/>
    <a:srgbClr val="FFFFFF"/>
    <a:srgbClr val="9A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8" autoAdjust="0"/>
    <p:restoredTop sz="69906" autoAdjust="0"/>
  </p:normalViewPr>
  <p:slideViewPr>
    <p:cSldViewPr snapToGrid="0">
      <p:cViewPr varScale="1">
        <p:scale>
          <a:sx n="87" d="100"/>
          <a:sy n="87" d="100"/>
        </p:scale>
        <p:origin x="3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5625E4D0-4EB5-4869-855A-286F6C4334BE}" type="datetimeFigureOut">
              <a:rPr lang="en-GB" smtClean="0"/>
              <a:t>05/07/2019</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2CC82B2C-39D2-4558-B6B6-95C08AAB04E3}" type="slidenum">
              <a:rPr lang="en-GB" smtClean="0"/>
              <a:t>‹#›</a:t>
            </a:fld>
            <a:endParaRPr lang="en-GB"/>
          </a:p>
        </p:txBody>
      </p:sp>
    </p:spTree>
    <p:extLst>
      <p:ext uri="{BB962C8B-B14F-4D97-AF65-F5344CB8AC3E}">
        <p14:creationId xmlns:p14="http://schemas.microsoft.com/office/powerpoint/2010/main" val="190068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a:t>
            </a:fld>
            <a:endParaRPr lang="en-GB"/>
          </a:p>
        </p:txBody>
      </p:sp>
    </p:spTree>
    <p:extLst>
      <p:ext uri="{BB962C8B-B14F-4D97-AF65-F5344CB8AC3E}">
        <p14:creationId xmlns:p14="http://schemas.microsoft.com/office/powerpoint/2010/main" val="318118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Run through the examples to reinforce</a:t>
            </a:r>
            <a:r>
              <a:rPr lang="en-GB" baseline="0" dirty="0" smtClean="0"/>
              <a:t> how much impact slightly increasing the amount you are paying back will have on a credit card debt.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Stress</a:t>
            </a:r>
            <a:r>
              <a:rPr lang="en-GB" baseline="0" dirty="0" smtClean="0"/>
              <a:t> the point that paying only slightly more will really make a difference and save a significant amount of money overall.</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10</a:t>
            </a:fld>
            <a:endParaRPr lang="en-GB"/>
          </a:p>
        </p:txBody>
      </p:sp>
    </p:spTree>
    <p:extLst>
      <p:ext uri="{BB962C8B-B14F-4D97-AF65-F5344CB8AC3E}">
        <p14:creationId xmlns:p14="http://schemas.microsoft.com/office/powerpoint/2010/main" val="383130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a:t>
            </a:r>
            <a:r>
              <a:rPr lang="en-GB" baseline="0" dirty="0" smtClean="0"/>
              <a:t> that there are a number of organisations that provide help and support if people need advice.</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11</a:t>
            </a:fld>
            <a:endParaRPr lang="en-GB"/>
          </a:p>
        </p:txBody>
      </p:sp>
    </p:spTree>
    <p:extLst>
      <p:ext uri="{BB962C8B-B14F-4D97-AF65-F5344CB8AC3E}">
        <p14:creationId xmlns:p14="http://schemas.microsoft.com/office/powerpoint/2010/main" val="284017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important thing</a:t>
            </a:r>
            <a:r>
              <a:rPr lang="en-GB" baseline="0" dirty="0" smtClean="0"/>
              <a:t> to remember if you’re finding it hard to pay your bills is - </a:t>
            </a:r>
            <a:r>
              <a:rPr lang="en-GB" b="0" baseline="0" dirty="0" smtClean="0"/>
              <a:t>don’t ignore the problem</a:t>
            </a:r>
            <a:r>
              <a:rPr lang="en-GB" baseline="0" dirty="0" smtClean="0"/>
              <a:t>. Debts very rarely disappear all by themselves!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you’re ever struggling to pay your water bill, the good news is that we have lots of ways we can help. This could include delaying your payments, reducing your bill or setting up a payment plan which makes your bill easier to pay. Paying your water bill by Direct Debit will also reduce your bill by £5 a year.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a:t>
            </a:r>
            <a:r>
              <a:rPr lang="en-GB" baseline="0" dirty="0" smtClean="0"/>
              <a:t> m</a:t>
            </a:r>
            <a:r>
              <a:rPr lang="en-GB" dirty="0" smtClean="0"/>
              <a:t>ost companies you deal</a:t>
            </a:r>
            <a:r>
              <a:rPr lang="en-GB" baseline="0" dirty="0" smtClean="0"/>
              <a:t> with </a:t>
            </a:r>
            <a:r>
              <a:rPr lang="en-GB" dirty="0" smtClean="0"/>
              <a:t>will help if you’re struggling</a:t>
            </a:r>
            <a:r>
              <a:rPr lang="en-GB" baseline="0" dirty="0" smtClean="0"/>
              <a:t> with your bills so always give them a call as soon as you have a problem. Companies have nothing to gain by you falling behind with your payments and will always try to help.</a:t>
            </a:r>
            <a:endParaRPr lang="en-GB" dirty="0" smtClean="0"/>
          </a:p>
          <a:p>
            <a:endParaRPr lang="en-GB" dirty="0" smtClean="0"/>
          </a:p>
          <a:p>
            <a:r>
              <a:rPr lang="en-GB" dirty="0" smtClean="0"/>
              <a:t>If you or a family</a:t>
            </a:r>
            <a:r>
              <a:rPr lang="en-GB" baseline="0" dirty="0" smtClean="0"/>
              <a:t> member need additional support due to disability, mental health issues, debt or age, please let us know. We can then register you for our Priority Services scheme which means you benefit from additional free services related to your water and wastewater services. Your energy company will also have a priority services scheme you can register for.</a:t>
            </a:r>
            <a:endParaRPr lang="en-GB"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12</a:t>
            </a:fld>
            <a:endParaRPr lang="en-GB"/>
          </a:p>
        </p:txBody>
      </p:sp>
    </p:spTree>
    <p:extLst>
      <p:ext uri="{BB962C8B-B14F-4D97-AF65-F5344CB8AC3E}">
        <p14:creationId xmlns:p14="http://schemas.microsoft.com/office/powerpoint/2010/main" val="309742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Briefly</a:t>
            </a:r>
            <a:r>
              <a:rPr lang="en-GB" baseline="0" dirty="0" smtClean="0"/>
              <a:t> discuss what has been r</a:t>
            </a:r>
            <a:r>
              <a:rPr lang="en-GB" dirty="0" smtClean="0"/>
              <a:t>un through in the session and answer any</a:t>
            </a:r>
            <a:r>
              <a:rPr lang="en-GB" baseline="0" dirty="0" smtClean="0"/>
              <a:t> questions with the group to ensure they have understood the content.</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Ask each of the participants for one thing that they have learnt today.</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13</a:t>
            </a:fld>
            <a:endParaRPr lang="en-GB"/>
          </a:p>
        </p:txBody>
      </p:sp>
    </p:spTree>
    <p:extLst>
      <p:ext uri="{BB962C8B-B14F-4D97-AF65-F5344CB8AC3E}">
        <p14:creationId xmlns:p14="http://schemas.microsoft.com/office/powerpoint/2010/main" val="157201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what</a:t>
            </a:r>
            <a:r>
              <a:rPr lang="en-GB" baseline="0" dirty="0" smtClean="0"/>
              <a:t> the money management module is expected to help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Highlight that this is one lesson out of five and briefly what the other lessons include. </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2</a:t>
            </a:fld>
            <a:endParaRPr lang="en-GB"/>
          </a:p>
        </p:txBody>
      </p:sp>
    </p:spTree>
    <p:extLst>
      <p:ext uri="{BB962C8B-B14F-4D97-AF65-F5344CB8AC3E}">
        <p14:creationId xmlns:p14="http://schemas.microsoft.com/office/powerpoint/2010/main" val="378365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baseline="0" dirty="0" smtClean="0"/>
              <a:t>Split the participants into groups.</a:t>
            </a:r>
          </a:p>
          <a:p>
            <a:pPr marL="0" indent="0">
              <a:buFont typeface="Arial" panose="020B0604020202020204" pitchFamily="34" charset="0"/>
              <a:buNone/>
            </a:pPr>
            <a:r>
              <a:rPr lang="en-GB" b="0" baseline="0" dirty="0" smtClean="0"/>
              <a:t> </a:t>
            </a:r>
          </a:p>
          <a:p>
            <a:pPr marL="171450" indent="-171450">
              <a:buFont typeface="Arial" panose="020B0604020202020204" pitchFamily="34" charset="0"/>
              <a:buChar char="•"/>
            </a:pPr>
            <a:r>
              <a:rPr lang="en-GB" b="0" baseline="0" dirty="0" smtClean="0"/>
              <a:t>Ask each group to write down all of the types of debt that they can think of onto one piece of paper.</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Once they have done this, ask the groups to share a few examples. Then show the examples provided on the next slide</a:t>
            </a: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b="0" baseline="0" dirty="0" smtClean="0"/>
              <a:t>---------------------------------------</a:t>
            </a:r>
          </a:p>
          <a:p>
            <a:pPr marL="0" indent="0">
              <a:buFont typeface="Arial" panose="020B0604020202020204" pitchFamily="34" charset="0"/>
              <a:buNone/>
            </a:pPr>
            <a:endParaRPr lang="en-GB" b="0" baseline="0" dirty="0" smtClean="0"/>
          </a:p>
          <a:p>
            <a:pPr marL="0" indent="0">
              <a:buFont typeface="Arial" panose="020B0604020202020204" pitchFamily="34" charset="0"/>
              <a:buNone/>
            </a:pP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Explain what each type of debt means and how it works (background research is required by the trainer to fully understand each one and be able</a:t>
            </a:r>
            <a:r>
              <a:rPr lang="en-GB" sz="1200" b="0" i="0" kern="1200" baseline="0" dirty="0" smtClean="0">
                <a:solidFill>
                  <a:schemeClr val="tx1"/>
                </a:solidFill>
                <a:effectLst/>
                <a:latin typeface="+mn-lt"/>
                <a:ea typeface="+mn-ea"/>
                <a:cs typeface="+mn-cs"/>
              </a:rPr>
              <a:t> to explain to the group</a:t>
            </a:r>
            <a:r>
              <a:rPr lang="en-GB" sz="1200" b="0" i="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Desired Outcome 1. Provide a simple way to learn and understand the many different types of debt.</a:t>
            </a:r>
            <a:r>
              <a:rPr lang="en-GB" sz="1200" b="0" i="0" kern="1200" baseline="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b="1" dirty="0" smtClean="0"/>
          </a:p>
          <a:p>
            <a:pPr marL="0" indent="0">
              <a:buFont typeface="Arial" panose="020B0604020202020204" pitchFamily="34" charset="0"/>
              <a:buNone/>
            </a:pPr>
            <a:endParaRPr lang="en-GB" b="0"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3</a:t>
            </a:fld>
            <a:endParaRPr lang="en-GB"/>
          </a:p>
        </p:txBody>
      </p:sp>
    </p:spTree>
    <p:extLst>
      <p:ext uri="{BB962C8B-B14F-4D97-AF65-F5344CB8AC3E}">
        <p14:creationId xmlns:p14="http://schemas.microsoft.com/office/powerpoint/2010/main" val="172812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To</a:t>
            </a:r>
            <a:r>
              <a:rPr lang="en-GB" baseline="0" dirty="0" smtClean="0"/>
              <a:t> gauge whether anyone knows about APR – ask the participants to raise their hand if they have heard about it or knows what it is.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Show the definition of APR and explain what this means.</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4</a:t>
            </a:fld>
            <a:endParaRPr lang="en-GB"/>
          </a:p>
        </p:txBody>
      </p:sp>
    </p:spTree>
    <p:extLst>
      <p:ext uri="{BB962C8B-B14F-4D97-AF65-F5344CB8AC3E}">
        <p14:creationId xmlns:p14="http://schemas.microsoft.com/office/powerpoint/2010/main" val="177571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Explain that there are two key points that feed in to APR:</a:t>
            </a:r>
          </a:p>
          <a:p>
            <a:pPr marL="628650" lvl="1" indent="-171450">
              <a:buFont typeface="Arial" panose="020B0604020202020204" pitchFamily="34" charset="0"/>
              <a:buChar char="•"/>
            </a:pPr>
            <a:r>
              <a:rPr lang="en-GB" baseline="0" dirty="0" smtClean="0"/>
              <a:t>Interest rate – this is given as a percentage and affects how much extra money you have to pay to borrow money.</a:t>
            </a:r>
          </a:p>
          <a:p>
            <a:pPr marL="628650" lvl="1" indent="-171450">
              <a:buFont typeface="Arial" panose="020B0604020202020204" pitchFamily="34" charset="0"/>
              <a:buChar char="•"/>
            </a:pPr>
            <a:r>
              <a:rPr lang="en-GB" baseline="0" dirty="0" smtClean="0"/>
              <a:t>Length of time – the longer you borrow for, the more interest (and therefore money) you will end up paying back.</a:t>
            </a:r>
          </a:p>
          <a:p>
            <a:pPr marL="628650" lvl="1"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457200" lvl="1" indent="0">
              <a:buFont typeface="Arial" panose="020B0604020202020204" pitchFamily="34" charset="0"/>
              <a:buNone/>
            </a:pPr>
            <a:r>
              <a:rPr lang="en-GB" sz="1200" b="0" i="0" kern="1200" dirty="0" smtClean="0">
                <a:solidFill>
                  <a:schemeClr val="tx1"/>
                </a:solidFill>
                <a:effectLst/>
                <a:latin typeface="+mn-lt"/>
                <a:ea typeface="+mn-ea"/>
                <a:cs typeface="+mn-cs"/>
              </a:rPr>
              <a:t>Once you have explained what APR is and the things to consider, ask the participants to work in their teams to make a calculation.</a:t>
            </a:r>
          </a:p>
        </p:txBody>
      </p:sp>
      <p:sp>
        <p:nvSpPr>
          <p:cNvPr id="4" name="Slide Number Placeholder 3"/>
          <p:cNvSpPr>
            <a:spLocks noGrp="1"/>
          </p:cNvSpPr>
          <p:nvPr>
            <p:ph type="sldNum" sz="quarter" idx="10"/>
          </p:nvPr>
        </p:nvSpPr>
        <p:spPr/>
        <p:txBody>
          <a:bodyPr/>
          <a:lstStyle/>
          <a:p>
            <a:fld id="{2CC82B2C-39D2-4558-B6B6-95C08AAB04E3}" type="slidenum">
              <a:rPr lang="en-GB" smtClean="0"/>
              <a:t>5</a:t>
            </a:fld>
            <a:endParaRPr lang="en-GB"/>
          </a:p>
        </p:txBody>
      </p:sp>
    </p:spTree>
    <p:extLst>
      <p:ext uri="{BB962C8B-B14F-4D97-AF65-F5344CB8AC3E}">
        <p14:creationId xmlns:p14="http://schemas.microsoft.com/office/powerpoint/2010/main" val="262451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Read through the</a:t>
            </a:r>
            <a:r>
              <a:rPr lang="en-GB" baseline="0" dirty="0" smtClean="0"/>
              <a:t> example of someone needing to borrow money for a fridge.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dirty="0" smtClean="0"/>
              <a:t>Explain the example</a:t>
            </a:r>
            <a:r>
              <a:rPr lang="en-GB" baseline="0" dirty="0" smtClean="0"/>
              <a:t> and ask each participant to work out how much they will have to pay back in total. </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dirty="0" smtClean="0"/>
              <a:t>Stress</a:t>
            </a:r>
            <a:r>
              <a:rPr lang="en-GB" baseline="0" dirty="0" smtClean="0"/>
              <a:t> the point that they have had to pay an extra £50 for this.</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6</a:t>
            </a:fld>
            <a:endParaRPr lang="en-GB"/>
          </a:p>
        </p:txBody>
      </p:sp>
    </p:spTree>
    <p:extLst>
      <p:ext uri="{BB962C8B-B14F-4D97-AF65-F5344CB8AC3E}">
        <p14:creationId xmlns:p14="http://schemas.microsoft.com/office/powerpoint/2010/main" val="92311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Read through the</a:t>
            </a:r>
            <a:r>
              <a:rPr lang="en-GB" baseline="0" dirty="0" smtClean="0"/>
              <a:t> example of someone needing to borrow money for a fridge.</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dirty="0" smtClean="0"/>
              <a:t>Explain the example</a:t>
            </a:r>
            <a:r>
              <a:rPr lang="en-GB" baseline="0" dirty="0" smtClean="0"/>
              <a:t> and ask each participant to work out how much they will have to pay back in total. </a:t>
            </a:r>
          </a:p>
          <a:p>
            <a:pPr marL="0" indent="0">
              <a:buFont typeface="Arial" panose="020B0604020202020204" pitchFamily="34" charset="0"/>
              <a:buNone/>
            </a:pPr>
            <a:r>
              <a:rPr lang="en-GB" baseline="0" dirty="0" smtClean="0"/>
              <a:t> </a:t>
            </a:r>
          </a:p>
          <a:p>
            <a:pPr marL="171450" indent="-171450">
              <a:buFont typeface="Arial" panose="020B0604020202020204" pitchFamily="34" charset="0"/>
              <a:buChar char="•"/>
            </a:pPr>
            <a:r>
              <a:rPr lang="en-GB" dirty="0" smtClean="0"/>
              <a:t>Stress</a:t>
            </a:r>
            <a:r>
              <a:rPr lang="en-GB" baseline="0" dirty="0" smtClean="0"/>
              <a:t> the point that they have had to pay an extra £50 for this.</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7</a:t>
            </a:fld>
            <a:endParaRPr lang="en-GB"/>
          </a:p>
        </p:txBody>
      </p:sp>
    </p:spTree>
    <p:extLst>
      <p:ext uri="{BB962C8B-B14F-4D97-AF65-F5344CB8AC3E}">
        <p14:creationId xmlns:p14="http://schemas.microsoft.com/office/powerpoint/2010/main" val="68789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that</a:t>
            </a:r>
            <a:r>
              <a:rPr lang="en-GB" baseline="0" dirty="0" smtClean="0"/>
              <a:t> you will now give two examples of different interest rates and the impact that this will have.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slide is to emphasise the alternatives to personal loan companies such as banks which are more likely to provide more favourable interest rates. Stress how much higher the repayment will be if you decide to get a loan from a company asking much higher rates.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8</a:t>
            </a:fld>
            <a:endParaRPr lang="en-GB"/>
          </a:p>
        </p:txBody>
      </p:sp>
    </p:spTree>
    <p:extLst>
      <p:ext uri="{BB962C8B-B14F-4D97-AF65-F5344CB8AC3E}">
        <p14:creationId xmlns:p14="http://schemas.microsoft.com/office/powerpoint/2010/main" val="272537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Run through the example</a:t>
            </a:r>
            <a:r>
              <a:rPr lang="en-GB" baseline="0" dirty="0" smtClean="0"/>
              <a:t> of an individual taking out a loan from a pay day loan company – not only are the interest rates incredibly high but also failure to pay this back in the agreed time will result in higher interest rates and also late fees.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9</a:t>
            </a:fld>
            <a:endParaRPr lang="en-GB"/>
          </a:p>
        </p:txBody>
      </p:sp>
    </p:spTree>
    <p:extLst>
      <p:ext uri="{BB962C8B-B14F-4D97-AF65-F5344CB8AC3E}">
        <p14:creationId xmlns:p14="http://schemas.microsoft.com/office/powerpoint/2010/main" val="316163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56C7E3"/>
          </a:solidFill>
          <a:ln>
            <a:noFill/>
          </a:ln>
          <a:effectLst>
            <a:outerShdw blurRad="495300" dist="50800" dir="5400000" algn="ctr" rotWithShape="0">
              <a:srgbClr val="003E52">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41943258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A5972-7004-45F6-A25A-0465ADAB3CBC}" type="datetimeFigureOut">
              <a:rPr lang="en-GB" smtClean="0"/>
              <a:t>05/07/2019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4511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354448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89893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396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40739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356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5"/>
          <p:cNvSpPr/>
          <p:nvPr userDrawn="1"/>
        </p:nvSpPr>
        <p:spPr>
          <a:xfrm rot="5400000">
            <a:off x="-23649" y="-6925"/>
            <a:ext cx="1926900" cy="1879603"/>
          </a:xfrm>
          <a:prstGeom prst="triangle">
            <a:avLst>
              <a:gd name="adj" fmla="val 443"/>
            </a:avLst>
          </a:prstGeom>
          <a:solidFill>
            <a:srgbClr val="56C7E3"/>
          </a:solidFill>
          <a:ln>
            <a:noFill/>
          </a:ln>
          <a:effectLst>
            <a:outerShdw blurRad="495300" dist="50800" dir="5400000" algn="ctr" rotWithShape="0">
              <a:srgbClr val="003E52">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2456060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0910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2192881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A5972-7004-45F6-A25A-0465ADAB3CB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7105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0A5972-7004-45F6-A25A-0465ADAB3CB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0331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0A5972-7004-45F6-A25A-0465ADAB3CBC}" type="datetimeFigureOut">
              <a:rPr lang="en-GB" smtClean="0"/>
              <a:t>05/07/2019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1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0A5972-7004-45F6-A25A-0465ADAB3CBC}"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64425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A5972-7004-45F6-A25A-0465ADAB3CBC}" type="datetimeFigureOut">
              <a:rPr lang="en-GB" smtClean="0"/>
              <a:t>05/07/2019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A16B-9601-4055-B4DC-19B54E5D49F0}" type="slidenum">
              <a:rPr lang="en-GB" smtClean="0"/>
              <a:t>‹#›</a:t>
            </a:fld>
            <a:endParaRPr lang="en-GB"/>
          </a:p>
        </p:txBody>
      </p:sp>
    </p:spTree>
    <p:extLst>
      <p:ext uri="{BB962C8B-B14F-4D97-AF65-F5344CB8AC3E}">
        <p14:creationId xmlns:p14="http://schemas.microsoft.com/office/powerpoint/2010/main" val="336250030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hyperlink" Target="https://www.citizensadvice.org.uk/" TargetMode="External"/><Relationship Id="rId3" Type="http://schemas.openxmlformats.org/officeDocument/2006/relationships/image" Target="../media/image25.png"/><Relationship Id="rId7" Type="http://schemas.openxmlformats.org/officeDocument/2006/relationships/hyperlink" Target="https://www.moneyadviceservice.org.uk/e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moneysavingexpert.com/" TargetMode="External"/><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www.unitedutilities.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unitedutilities.com/link/80fc338a69c94b9d9e4b0e2a63a934c1.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unitedutilities.com/link/80fc338a69c94b9d9e4b0e2a63a934c1.aspx"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3" name="Rectangle 2"/>
          <p:cNvSpPr/>
          <p:nvPr/>
        </p:nvSpPr>
        <p:spPr>
          <a:xfrm>
            <a:off x="0" y="0"/>
            <a:ext cx="4559300" cy="6876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88665" y="400098"/>
            <a:ext cx="1944000" cy="34013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sp>
        <p:nvSpPr>
          <p:cNvPr id="8"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chemeClr val="bg1"/>
                </a:solidFill>
                <a:latin typeface="+mn-lt"/>
              </a:rPr>
              <a:t>Session 4</a:t>
            </a:r>
            <a:endParaRPr lang="en-GB" sz="1800" dirty="0">
              <a:solidFill>
                <a:schemeClr val="bg1"/>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nvGrpSpPr>
          <p:cNvPr id="9" name="Group 8"/>
          <p:cNvGrpSpPr/>
          <p:nvPr/>
        </p:nvGrpSpPr>
        <p:grpSpPr>
          <a:xfrm>
            <a:off x="9101280" y="5791200"/>
            <a:ext cx="2817859" cy="1084800"/>
            <a:chOff x="8602916" y="5599343"/>
            <a:chExt cx="3316224" cy="1276657"/>
          </a:xfrm>
        </p:grpSpPr>
        <p:sp>
          <p:nvSpPr>
            <p:cNvPr id="12" name="Rectangle 11"/>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spTree>
    <p:extLst>
      <p:ext uri="{BB962C8B-B14F-4D97-AF65-F5344CB8AC3E}">
        <p14:creationId xmlns:p14="http://schemas.microsoft.com/office/powerpoint/2010/main" val="301091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465" y="0"/>
            <a:ext cx="12192000" cy="6858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543799" y="3501898"/>
            <a:ext cx="5514249" cy="3044043"/>
            <a:chOff x="456715" y="557594"/>
            <a:chExt cx="5514249" cy="6126947"/>
          </a:xfrm>
        </p:grpSpPr>
        <p:sp>
          <p:nvSpPr>
            <p:cNvPr id="13" name="Rounded Rectangle 12"/>
            <p:cNvSpPr/>
            <p:nvPr/>
          </p:nvSpPr>
          <p:spPr>
            <a:xfrm>
              <a:off x="624044" y="783279"/>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281058" y="3506408"/>
            <a:ext cx="5499735" cy="3054047"/>
            <a:chOff x="456715" y="557594"/>
            <a:chExt cx="5499735" cy="6147083"/>
          </a:xfrm>
        </p:grpSpPr>
        <p:sp>
          <p:nvSpPr>
            <p:cNvPr id="16" name="Rounded Rectangle 15"/>
            <p:cNvSpPr/>
            <p:nvPr/>
          </p:nvSpPr>
          <p:spPr>
            <a:xfrm>
              <a:off x="609530" y="803415"/>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2656065" y="1917338"/>
            <a:ext cx="6908800" cy="1015663"/>
          </a:xfrm>
          <a:prstGeom prst="rect">
            <a:avLst/>
          </a:prstGeom>
        </p:spPr>
        <p:txBody>
          <a:bodyPr wrap="square">
            <a:spAutoFit/>
          </a:bodyPr>
          <a:lstStyle/>
          <a:p>
            <a:pPr algn="ctr">
              <a:spcBef>
                <a:spcPts val="600"/>
              </a:spcBef>
            </a:pPr>
            <a:r>
              <a:rPr lang="en-GB" sz="2000" dirty="0">
                <a:solidFill>
                  <a:schemeClr val="bg1"/>
                </a:solidFill>
              </a:rPr>
              <a:t>A small change to the amount you are paying back a month can dramatically reduce the time it will take to pay off your balance and the amount of interest you will have to pay.</a:t>
            </a:r>
          </a:p>
        </p:txBody>
      </p:sp>
      <p:sp>
        <p:nvSpPr>
          <p:cNvPr id="3" name="Rectangle 2"/>
          <p:cNvSpPr/>
          <p:nvPr/>
        </p:nvSpPr>
        <p:spPr>
          <a:xfrm>
            <a:off x="4541446" y="1452814"/>
            <a:ext cx="3138039" cy="505972"/>
          </a:xfrm>
          <a:prstGeom prst="rect">
            <a:avLst/>
          </a:prstGeom>
        </p:spPr>
        <p:txBody>
          <a:bodyPr wrap="none">
            <a:spAutoFit/>
          </a:bodyPr>
          <a:lstStyle/>
          <a:p>
            <a:pPr>
              <a:lnSpc>
                <a:spcPct val="120000"/>
              </a:lnSpc>
              <a:spcBef>
                <a:spcPts val="600"/>
              </a:spcBef>
            </a:pPr>
            <a:r>
              <a:rPr lang="en-GB" sz="2400" b="1" dirty="0">
                <a:solidFill>
                  <a:srgbClr val="00A1DF"/>
                </a:solidFill>
              </a:rPr>
              <a:t>Credit Card Repayment</a:t>
            </a:r>
          </a:p>
        </p:txBody>
      </p:sp>
      <p:sp>
        <p:nvSpPr>
          <p:cNvPr id="4" name="Rectangle 3"/>
          <p:cNvSpPr/>
          <p:nvPr/>
        </p:nvSpPr>
        <p:spPr>
          <a:xfrm>
            <a:off x="731939" y="3784353"/>
            <a:ext cx="4652861" cy="2246769"/>
          </a:xfrm>
          <a:prstGeom prst="rect">
            <a:avLst/>
          </a:prstGeom>
        </p:spPr>
        <p:txBody>
          <a:bodyPr wrap="square">
            <a:spAutoFit/>
          </a:bodyPr>
          <a:lstStyle/>
          <a:p>
            <a:pPr>
              <a:spcBef>
                <a:spcPts val="1200"/>
              </a:spcBef>
            </a:pPr>
            <a:endParaRPr lang="en-GB" sz="2000" dirty="0" smtClean="0"/>
          </a:p>
          <a:p>
            <a:pPr>
              <a:spcBef>
                <a:spcPts val="1200"/>
              </a:spcBef>
            </a:pPr>
            <a:r>
              <a:rPr lang="en-GB" sz="2000" dirty="0" smtClean="0"/>
              <a:t>Balance </a:t>
            </a:r>
            <a:r>
              <a:rPr lang="en-GB" sz="2000" dirty="0"/>
              <a:t>of </a:t>
            </a:r>
            <a:r>
              <a:rPr lang="en-GB" sz="2000" b="1" dirty="0"/>
              <a:t>£2500</a:t>
            </a:r>
          </a:p>
          <a:p>
            <a:pPr>
              <a:spcBef>
                <a:spcPts val="1200"/>
              </a:spcBef>
            </a:pPr>
            <a:r>
              <a:rPr lang="en-GB" sz="2000" dirty="0"/>
              <a:t>Only paying the </a:t>
            </a:r>
            <a:r>
              <a:rPr lang="en-GB" sz="2000" b="1" dirty="0"/>
              <a:t>minimum</a:t>
            </a:r>
            <a:r>
              <a:rPr lang="en-GB" sz="2000" dirty="0"/>
              <a:t> </a:t>
            </a:r>
            <a:r>
              <a:rPr lang="en-GB" sz="2000" dirty="0" smtClean="0"/>
              <a:t/>
            </a:r>
            <a:br>
              <a:rPr lang="en-GB" sz="2000" dirty="0" smtClean="0"/>
            </a:br>
            <a:r>
              <a:rPr lang="en-GB" sz="2000" dirty="0" smtClean="0"/>
              <a:t>payment of </a:t>
            </a:r>
            <a:r>
              <a:rPr lang="en-GB" sz="2000" b="1" dirty="0" smtClean="0"/>
              <a:t>£</a:t>
            </a:r>
            <a:r>
              <a:rPr lang="en-GB" sz="2000" b="1" dirty="0"/>
              <a:t>63 </a:t>
            </a:r>
            <a:r>
              <a:rPr lang="en-GB" sz="2000" dirty="0"/>
              <a:t>per </a:t>
            </a:r>
            <a:r>
              <a:rPr lang="en-GB" sz="2000" dirty="0" smtClean="0"/>
              <a:t>month</a:t>
            </a:r>
          </a:p>
          <a:p>
            <a:pPr>
              <a:spcBef>
                <a:spcPts val="2400"/>
              </a:spcBef>
            </a:pPr>
            <a:r>
              <a:rPr lang="en-GB" sz="2000" b="1" dirty="0" smtClean="0">
                <a:solidFill>
                  <a:srgbClr val="00A1DF"/>
                </a:solidFill>
              </a:rPr>
              <a:t>Time </a:t>
            </a:r>
            <a:r>
              <a:rPr lang="en-GB" sz="2000" b="1" dirty="0">
                <a:solidFill>
                  <a:srgbClr val="00A1DF"/>
                </a:solidFill>
              </a:rPr>
              <a:t>until paid </a:t>
            </a:r>
            <a:r>
              <a:rPr lang="en-GB" sz="2000" b="1" dirty="0" smtClean="0">
                <a:solidFill>
                  <a:srgbClr val="00A1DF"/>
                </a:solidFill>
              </a:rPr>
              <a:t>off – </a:t>
            </a:r>
            <a:r>
              <a:rPr lang="en-GB" sz="2000" b="1" dirty="0">
                <a:solidFill>
                  <a:srgbClr val="00A1DF"/>
                </a:solidFill>
              </a:rPr>
              <a:t>26 years &amp; 2 months</a:t>
            </a:r>
          </a:p>
        </p:txBody>
      </p:sp>
      <p:sp>
        <p:nvSpPr>
          <p:cNvPr id="6" name="Rectangle 5"/>
          <p:cNvSpPr/>
          <p:nvPr/>
        </p:nvSpPr>
        <p:spPr>
          <a:xfrm>
            <a:off x="6511180" y="3772930"/>
            <a:ext cx="4849318" cy="2477601"/>
          </a:xfrm>
          <a:prstGeom prst="rect">
            <a:avLst/>
          </a:prstGeom>
        </p:spPr>
        <p:txBody>
          <a:bodyPr wrap="square">
            <a:spAutoFit/>
          </a:bodyPr>
          <a:lstStyle/>
          <a:p>
            <a:pPr>
              <a:spcBef>
                <a:spcPts val="1200"/>
              </a:spcBef>
            </a:pPr>
            <a:endParaRPr lang="en-GB" sz="2000" dirty="0" smtClean="0"/>
          </a:p>
          <a:p>
            <a:pPr>
              <a:spcBef>
                <a:spcPts val="1200"/>
              </a:spcBef>
            </a:pPr>
            <a:r>
              <a:rPr lang="en-GB" sz="2000" dirty="0" smtClean="0"/>
              <a:t>Balance </a:t>
            </a:r>
            <a:r>
              <a:rPr lang="en-GB" sz="2000" dirty="0"/>
              <a:t>of </a:t>
            </a:r>
            <a:r>
              <a:rPr lang="en-GB" sz="2000" b="1" dirty="0"/>
              <a:t>£2500</a:t>
            </a:r>
          </a:p>
          <a:p>
            <a:pPr>
              <a:spcBef>
                <a:spcPts val="1200"/>
              </a:spcBef>
            </a:pPr>
            <a:r>
              <a:rPr lang="en-GB" sz="2000" b="1" dirty="0"/>
              <a:t>Increase </a:t>
            </a:r>
            <a:r>
              <a:rPr lang="en-GB" sz="2000" dirty="0"/>
              <a:t>repayment by just </a:t>
            </a:r>
            <a:r>
              <a:rPr lang="en-GB" sz="2000" b="1" dirty="0"/>
              <a:t>£</a:t>
            </a:r>
            <a:r>
              <a:rPr lang="en-GB" sz="2000" b="1" dirty="0" smtClean="0"/>
              <a:t>1</a:t>
            </a:r>
            <a:br>
              <a:rPr lang="en-GB" sz="2000" b="1" dirty="0" smtClean="0"/>
            </a:br>
            <a:r>
              <a:rPr lang="en-GB" sz="2000" dirty="0" smtClean="0"/>
              <a:t>per </a:t>
            </a:r>
            <a:r>
              <a:rPr lang="en-GB" sz="2000" dirty="0"/>
              <a:t>day up to </a:t>
            </a:r>
            <a:r>
              <a:rPr lang="en-GB" sz="2000" b="1" dirty="0"/>
              <a:t>£93 </a:t>
            </a:r>
            <a:r>
              <a:rPr lang="en-GB" sz="2000" dirty="0"/>
              <a:t>per month</a:t>
            </a:r>
          </a:p>
          <a:p>
            <a:pPr>
              <a:spcBef>
                <a:spcPts val="1800"/>
              </a:spcBef>
            </a:pPr>
            <a:r>
              <a:rPr lang="en-GB" sz="2000" b="1" dirty="0">
                <a:solidFill>
                  <a:srgbClr val="00A1DF"/>
                </a:solidFill>
              </a:rPr>
              <a:t>Time until paid off – 2 years &amp; 11 months </a:t>
            </a:r>
            <a:r>
              <a:rPr lang="en-GB" sz="2000" dirty="0">
                <a:solidFill>
                  <a:srgbClr val="00A1DF"/>
                </a:solidFill>
              </a:rPr>
              <a:t>PLUS paying £2,874 less in interest</a:t>
            </a:r>
          </a:p>
        </p:txBody>
      </p:sp>
      <p:grpSp>
        <p:nvGrpSpPr>
          <p:cNvPr id="9" name="Group 8"/>
          <p:cNvGrpSpPr/>
          <p:nvPr/>
        </p:nvGrpSpPr>
        <p:grpSpPr>
          <a:xfrm>
            <a:off x="3633500" y="3435546"/>
            <a:ext cx="1987140" cy="1286980"/>
            <a:chOff x="3633500" y="3435546"/>
            <a:chExt cx="1987140" cy="128698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8127">
              <a:off x="3633500" y="3435546"/>
              <a:ext cx="1987140" cy="1286980"/>
            </a:xfrm>
            <a:prstGeom prst="rect">
              <a:avLst/>
            </a:prstGeom>
          </p:spPr>
        </p:pic>
        <p:sp>
          <p:nvSpPr>
            <p:cNvPr id="10" name="Rectangle 9"/>
            <p:cNvSpPr/>
            <p:nvPr/>
          </p:nvSpPr>
          <p:spPr>
            <a:xfrm rot="645569">
              <a:off x="5148241" y="3651315"/>
              <a:ext cx="301686" cy="369332"/>
            </a:xfrm>
            <a:prstGeom prst="rect">
              <a:avLst/>
            </a:prstGeom>
          </p:spPr>
          <p:txBody>
            <a:bodyPr wrap="none">
              <a:spAutoFit/>
            </a:bodyPr>
            <a:lstStyle/>
            <a:p>
              <a:r>
                <a:rPr lang="en-GB" b="1" dirty="0">
                  <a:solidFill>
                    <a:srgbClr val="F7A800"/>
                  </a:solidFill>
                </a:rPr>
                <a:t>1</a:t>
              </a:r>
              <a:endParaRPr lang="en-GB" dirty="0">
                <a:solidFill>
                  <a:srgbClr val="F7A800"/>
                </a:solidFill>
              </a:endParaRPr>
            </a:p>
          </p:txBody>
        </p:sp>
      </p:grpSp>
      <p:grpSp>
        <p:nvGrpSpPr>
          <p:cNvPr id="11" name="Group 10"/>
          <p:cNvGrpSpPr/>
          <p:nvPr/>
        </p:nvGrpSpPr>
        <p:grpSpPr>
          <a:xfrm>
            <a:off x="9475852" y="3435546"/>
            <a:ext cx="1987140" cy="1286980"/>
            <a:chOff x="9475852" y="3435546"/>
            <a:chExt cx="1987140" cy="128698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8127">
              <a:off x="9475852" y="3435546"/>
              <a:ext cx="1987140" cy="1286980"/>
            </a:xfrm>
            <a:prstGeom prst="rect">
              <a:avLst/>
            </a:prstGeom>
          </p:spPr>
        </p:pic>
        <p:sp>
          <p:nvSpPr>
            <p:cNvPr id="35" name="Rectangle 34"/>
            <p:cNvSpPr/>
            <p:nvPr/>
          </p:nvSpPr>
          <p:spPr>
            <a:xfrm rot="645569">
              <a:off x="10984262" y="3653047"/>
              <a:ext cx="301686" cy="369332"/>
            </a:xfrm>
            <a:prstGeom prst="rect">
              <a:avLst/>
            </a:prstGeom>
          </p:spPr>
          <p:txBody>
            <a:bodyPr wrap="none">
              <a:spAutoFit/>
            </a:bodyPr>
            <a:lstStyle/>
            <a:p>
              <a:r>
                <a:rPr lang="en-GB" b="1" dirty="0" smtClean="0">
                  <a:solidFill>
                    <a:srgbClr val="F7A800"/>
                  </a:solidFill>
                </a:rPr>
                <a:t>2</a:t>
              </a:r>
              <a:endParaRPr lang="en-GB" dirty="0">
                <a:solidFill>
                  <a:srgbClr val="F7A800"/>
                </a:solidFill>
              </a:endParaRPr>
            </a:p>
          </p:txBody>
        </p:sp>
      </p:grpSp>
      <p:sp>
        <p:nvSpPr>
          <p:cNvPr id="12" name="Rectangle 11"/>
          <p:cNvSpPr/>
          <p:nvPr/>
        </p:nvSpPr>
        <p:spPr>
          <a:xfrm>
            <a:off x="703713" y="3614025"/>
            <a:ext cx="1758815" cy="584775"/>
          </a:xfrm>
          <a:prstGeom prst="rect">
            <a:avLst/>
          </a:prstGeom>
        </p:spPr>
        <p:txBody>
          <a:bodyPr wrap="none">
            <a:spAutoFit/>
          </a:bodyPr>
          <a:lstStyle/>
          <a:p>
            <a:pPr>
              <a:spcBef>
                <a:spcPts val="600"/>
              </a:spcBef>
            </a:pPr>
            <a:r>
              <a:rPr lang="en-GB" sz="3200" b="1" dirty="0">
                <a:solidFill>
                  <a:srgbClr val="67CFE3"/>
                </a:solidFill>
              </a:rPr>
              <a:t>Option 1 </a:t>
            </a:r>
          </a:p>
        </p:txBody>
      </p:sp>
      <p:sp>
        <p:nvSpPr>
          <p:cNvPr id="21" name="Rectangle 20"/>
          <p:cNvSpPr/>
          <p:nvPr/>
        </p:nvSpPr>
        <p:spPr>
          <a:xfrm>
            <a:off x="6472252" y="3614025"/>
            <a:ext cx="1665841" cy="584775"/>
          </a:xfrm>
          <a:prstGeom prst="rect">
            <a:avLst/>
          </a:prstGeom>
        </p:spPr>
        <p:txBody>
          <a:bodyPr wrap="none">
            <a:spAutoFit/>
          </a:bodyPr>
          <a:lstStyle/>
          <a:p>
            <a:pPr>
              <a:spcBef>
                <a:spcPts val="600"/>
              </a:spcBef>
            </a:pPr>
            <a:r>
              <a:rPr lang="en-GB" sz="3200" b="1" dirty="0" smtClean="0">
                <a:solidFill>
                  <a:srgbClr val="67CFE3"/>
                </a:solidFill>
              </a:rPr>
              <a:t>Option 2</a:t>
            </a:r>
            <a:endParaRPr lang="en-GB" sz="3200" b="1" dirty="0">
              <a:solidFill>
                <a:srgbClr val="67CFE3"/>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310" y="658424"/>
            <a:ext cx="6245476" cy="692111"/>
          </a:xfrm>
          <a:prstGeom prst="rect">
            <a:avLst/>
          </a:prstGeom>
        </p:spPr>
      </p:pic>
    </p:spTree>
    <p:extLst>
      <p:ext uri="{BB962C8B-B14F-4D97-AF65-F5344CB8AC3E}">
        <p14:creationId xmlns:p14="http://schemas.microsoft.com/office/powerpoint/2010/main" val="12352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5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53" presetClass="entr" presetSubtype="16"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5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wipe(left)">
                                      <p:cBhvr>
                                        <p:cTn id="7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9423"/>
          <a:stretch/>
        </p:blipFill>
        <p:spPr>
          <a:xfrm>
            <a:off x="5447601" y="1391552"/>
            <a:ext cx="1264522" cy="12956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4856" b="14116"/>
          <a:stretch/>
        </p:blipFill>
        <p:spPr>
          <a:xfrm>
            <a:off x="5382722" y="2922473"/>
            <a:ext cx="1527951" cy="1085274"/>
          </a:xfrm>
          <a:prstGeom prst="rect">
            <a:avLst/>
          </a:prstGeom>
        </p:spPr>
      </p:pic>
      <p:sp>
        <p:nvSpPr>
          <p:cNvPr id="11" name="Oval 10"/>
          <p:cNvSpPr/>
          <p:nvPr/>
        </p:nvSpPr>
        <p:spPr>
          <a:xfrm>
            <a:off x="5520652" y="4242911"/>
            <a:ext cx="1252090" cy="125209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92612" y="4868956"/>
            <a:ext cx="3829318" cy="464871"/>
          </a:xfrm>
          <a:prstGeom prst="rect">
            <a:avLst/>
          </a:prstGeom>
        </p:spPr>
        <p:txBody>
          <a:bodyPr wrap="none">
            <a:spAutoFit/>
          </a:bodyPr>
          <a:lstStyle/>
          <a:p>
            <a:pPr>
              <a:lnSpc>
                <a:spcPct val="150000"/>
              </a:lnSpc>
            </a:pPr>
            <a:r>
              <a:rPr lang="en-GB">
                <a:solidFill>
                  <a:srgbClr val="00A1DF"/>
                </a:solidFill>
                <a:hlinkClick r:id="rId6"/>
              </a:rPr>
              <a:t>https://www.moneysavingexpert.com/</a:t>
            </a:r>
            <a:endParaRPr lang="en-GB" dirty="0">
              <a:solidFill>
                <a:srgbClr val="00A1DF"/>
              </a:solidFill>
            </a:endParaRPr>
          </a:p>
        </p:txBody>
      </p:sp>
      <p:sp>
        <p:nvSpPr>
          <p:cNvPr id="13" name="Rectangle 12"/>
          <p:cNvSpPr/>
          <p:nvPr/>
        </p:nvSpPr>
        <p:spPr>
          <a:xfrm>
            <a:off x="7092612" y="4390962"/>
            <a:ext cx="3863558" cy="584775"/>
          </a:xfrm>
          <a:prstGeom prst="rect">
            <a:avLst/>
          </a:prstGeom>
        </p:spPr>
        <p:txBody>
          <a:bodyPr wrap="none">
            <a:spAutoFit/>
          </a:bodyPr>
          <a:lstStyle/>
          <a:p>
            <a:r>
              <a:rPr lang="en-GB" sz="3200" b="1" dirty="0">
                <a:solidFill>
                  <a:srgbClr val="00A1DF"/>
                </a:solidFill>
              </a:rPr>
              <a:t>Money Saving Expert </a:t>
            </a:r>
          </a:p>
        </p:txBody>
      </p:sp>
      <p:sp>
        <p:nvSpPr>
          <p:cNvPr id="14" name="Rectangle 13"/>
          <p:cNvSpPr/>
          <p:nvPr/>
        </p:nvSpPr>
        <p:spPr>
          <a:xfrm>
            <a:off x="7092612" y="3500829"/>
            <a:ext cx="4322850" cy="464871"/>
          </a:xfrm>
          <a:prstGeom prst="rect">
            <a:avLst/>
          </a:prstGeom>
        </p:spPr>
        <p:txBody>
          <a:bodyPr wrap="none">
            <a:spAutoFit/>
          </a:bodyPr>
          <a:lstStyle/>
          <a:p>
            <a:pPr>
              <a:lnSpc>
                <a:spcPct val="150000"/>
              </a:lnSpc>
            </a:pPr>
            <a:r>
              <a:rPr lang="en-GB" dirty="0">
                <a:hlinkClick r:id="rId7"/>
              </a:rPr>
              <a:t>https://www.moneyadviceservice.org.uk/en</a:t>
            </a:r>
            <a:endParaRPr lang="en-GB" dirty="0">
              <a:solidFill>
                <a:srgbClr val="00A1DF"/>
              </a:solidFill>
            </a:endParaRPr>
          </a:p>
        </p:txBody>
      </p:sp>
      <p:sp>
        <p:nvSpPr>
          <p:cNvPr id="15" name="Rectangle 14"/>
          <p:cNvSpPr/>
          <p:nvPr/>
        </p:nvSpPr>
        <p:spPr>
          <a:xfrm>
            <a:off x="7092612" y="3022835"/>
            <a:ext cx="3932295" cy="584775"/>
          </a:xfrm>
          <a:prstGeom prst="rect">
            <a:avLst/>
          </a:prstGeom>
        </p:spPr>
        <p:txBody>
          <a:bodyPr wrap="none">
            <a:spAutoFit/>
          </a:bodyPr>
          <a:lstStyle/>
          <a:p>
            <a:r>
              <a:rPr lang="en-GB" sz="3200" b="1" dirty="0">
                <a:solidFill>
                  <a:srgbClr val="00A1DF"/>
                </a:solidFill>
              </a:rPr>
              <a:t>Money </a:t>
            </a:r>
            <a:r>
              <a:rPr lang="en-GB" sz="3200" b="1" dirty="0" smtClean="0">
                <a:solidFill>
                  <a:srgbClr val="00A1DF"/>
                </a:solidFill>
              </a:rPr>
              <a:t>Advice Service</a:t>
            </a:r>
            <a:endParaRPr lang="en-GB" sz="3200" b="1" dirty="0">
              <a:solidFill>
                <a:srgbClr val="00A1DF"/>
              </a:solidFill>
            </a:endParaRPr>
          </a:p>
        </p:txBody>
      </p:sp>
      <p:sp>
        <p:nvSpPr>
          <p:cNvPr id="16" name="Rectangle 15"/>
          <p:cNvSpPr/>
          <p:nvPr/>
        </p:nvSpPr>
        <p:spPr>
          <a:xfrm>
            <a:off x="7092612" y="1966912"/>
            <a:ext cx="3483069" cy="464871"/>
          </a:xfrm>
          <a:prstGeom prst="rect">
            <a:avLst/>
          </a:prstGeom>
        </p:spPr>
        <p:txBody>
          <a:bodyPr wrap="none">
            <a:spAutoFit/>
          </a:bodyPr>
          <a:lstStyle/>
          <a:p>
            <a:pPr>
              <a:lnSpc>
                <a:spcPct val="150000"/>
              </a:lnSpc>
            </a:pPr>
            <a:r>
              <a:rPr lang="en-GB" dirty="0">
                <a:hlinkClick r:id="rId8"/>
              </a:rPr>
              <a:t>https://www.citizensadvice.org.uk/</a:t>
            </a:r>
            <a:endParaRPr lang="en-GB" dirty="0">
              <a:solidFill>
                <a:srgbClr val="00A1DF"/>
              </a:solidFill>
            </a:endParaRPr>
          </a:p>
        </p:txBody>
      </p:sp>
      <p:sp>
        <p:nvSpPr>
          <p:cNvPr id="17" name="Rectangle 16"/>
          <p:cNvSpPr/>
          <p:nvPr/>
        </p:nvSpPr>
        <p:spPr>
          <a:xfrm>
            <a:off x="7092612" y="1488918"/>
            <a:ext cx="2727413" cy="584775"/>
          </a:xfrm>
          <a:prstGeom prst="rect">
            <a:avLst/>
          </a:prstGeom>
        </p:spPr>
        <p:txBody>
          <a:bodyPr wrap="none">
            <a:spAutoFit/>
          </a:bodyPr>
          <a:lstStyle/>
          <a:p>
            <a:r>
              <a:rPr lang="en-GB" sz="3200" b="1" dirty="0" smtClean="0">
                <a:solidFill>
                  <a:srgbClr val="00A1DF"/>
                </a:solidFill>
              </a:rPr>
              <a:t>Citizens Advice</a:t>
            </a:r>
            <a:endParaRPr lang="en-GB" sz="3200" b="1" dirty="0">
              <a:solidFill>
                <a:srgbClr val="00A1DF"/>
              </a:solidFill>
            </a:endParaRPr>
          </a:p>
        </p:txBody>
      </p:sp>
      <p:grpSp>
        <p:nvGrpSpPr>
          <p:cNvPr id="18" name="Group 17"/>
          <p:cNvGrpSpPr/>
          <p:nvPr/>
        </p:nvGrpSpPr>
        <p:grpSpPr>
          <a:xfrm>
            <a:off x="0" y="0"/>
            <a:ext cx="4559300" cy="6876000"/>
            <a:chOff x="0" y="0"/>
            <a:chExt cx="4559300" cy="6876000"/>
          </a:xfrm>
        </p:grpSpPr>
        <p:sp>
          <p:nvSpPr>
            <p:cNvPr id="19" name="Rectangle 18"/>
            <p:cNvSpPr/>
            <p:nvPr/>
          </p:nvSpPr>
          <p:spPr>
            <a:xfrm>
              <a:off x="0" y="0"/>
              <a:ext cx="4559300" cy="6876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969" y="1245847"/>
              <a:ext cx="1776988" cy="177698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157" y="2830637"/>
              <a:ext cx="2849292" cy="2476599"/>
            </a:xfrm>
            <a:prstGeom prst="rect">
              <a:avLst/>
            </a:prstGeom>
          </p:spPr>
        </p:pic>
      </p:grpSp>
    </p:spTree>
    <p:extLst>
      <p:ext uri="{BB962C8B-B14F-4D97-AF65-F5344CB8AC3E}">
        <p14:creationId xmlns:p14="http://schemas.microsoft.com/office/powerpoint/2010/main" val="829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 presetClass="entr" presetSubtype="8" decel="4000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520652" y="1661270"/>
            <a:ext cx="5894810" cy="3631763"/>
          </a:xfrm>
          <a:prstGeom prst="rect">
            <a:avLst/>
          </a:prstGeom>
          <a:noFill/>
        </p:spPr>
        <p:txBody>
          <a:bodyPr wrap="square" rtlCol="0">
            <a:spAutoFit/>
          </a:bodyPr>
          <a:lstStyle/>
          <a:p>
            <a:r>
              <a:rPr lang="en-GB" sz="3200" b="1" dirty="0">
                <a:solidFill>
                  <a:srgbClr val="00A1DF"/>
                </a:solidFill>
              </a:rPr>
              <a:t>We’re here when you need us</a:t>
            </a:r>
          </a:p>
          <a:p>
            <a:pPr>
              <a:spcBef>
                <a:spcPts val="1200"/>
              </a:spcBef>
            </a:pPr>
            <a:r>
              <a:rPr lang="en-GB" sz="2400" dirty="0" smtClean="0"/>
              <a:t>Don’t </a:t>
            </a:r>
            <a:r>
              <a:rPr lang="en-GB" sz="2400" dirty="0"/>
              <a:t>ignore the </a:t>
            </a:r>
            <a:r>
              <a:rPr lang="en-GB" sz="2400" dirty="0" smtClean="0"/>
              <a:t>problem</a:t>
            </a:r>
            <a:endParaRPr lang="en-GB" sz="2400" dirty="0"/>
          </a:p>
          <a:p>
            <a:pPr>
              <a:spcBef>
                <a:spcPts val="1200"/>
              </a:spcBef>
            </a:pPr>
            <a:r>
              <a:rPr lang="en-GB" sz="2400" dirty="0"/>
              <a:t>Talk to companies that you owe money </a:t>
            </a:r>
            <a:r>
              <a:rPr lang="en-GB" sz="2400" dirty="0" smtClean="0"/>
              <a:t>to</a:t>
            </a:r>
            <a:endParaRPr lang="en-GB" sz="2400" dirty="0"/>
          </a:p>
          <a:p>
            <a:pPr>
              <a:spcBef>
                <a:spcPts val="1200"/>
              </a:spcBef>
            </a:pPr>
            <a:r>
              <a:rPr lang="en-GB" sz="2400" dirty="0"/>
              <a:t>Priority Services – for you or a family </a:t>
            </a:r>
            <a:r>
              <a:rPr lang="en-GB" sz="2400" dirty="0" smtClean="0"/>
              <a:t>member</a:t>
            </a:r>
          </a:p>
          <a:p>
            <a:r>
              <a:rPr lang="en-GB" sz="2400" dirty="0"/>
              <a:t> </a:t>
            </a:r>
            <a:endParaRPr lang="en-GB" sz="2400" dirty="0" smtClean="0"/>
          </a:p>
          <a:p>
            <a:r>
              <a:rPr lang="en-GB" sz="2400" b="1" dirty="0" smtClean="0"/>
              <a:t>For information about the help and support available at United Utilities, please see our website: </a:t>
            </a:r>
            <a:r>
              <a:rPr lang="en-GB" sz="2400" b="1" dirty="0" smtClean="0">
                <a:solidFill>
                  <a:srgbClr val="0070C0"/>
                </a:solidFill>
                <a:hlinkClick r:id="rId3"/>
              </a:rPr>
              <a:t>https</a:t>
            </a:r>
            <a:r>
              <a:rPr lang="en-GB" sz="2400" b="1" dirty="0">
                <a:solidFill>
                  <a:srgbClr val="0070C0"/>
                </a:solidFill>
                <a:hlinkClick r:id="rId3"/>
              </a:rPr>
              <a:t>://www.unitedutilities.com</a:t>
            </a:r>
            <a:r>
              <a:rPr lang="en-GB" sz="2400" b="1" dirty="0" smtClean="0">
                <a:solidFill>
                  <a:srgbClr val="0070C0"/>
                </a:solidFill>
                <a:hlinkClick r:id="rId3"/>
              </a:rPr>
              <a:t>/</a:t>
            </a:r>
            <a:r>
              <a:rPr lang="en-GB" sz="2400" b="1" dirty="0" smtClean="0">
                <a:solidFill>
                  <a:srgbClr val="0070C0"/>
                </a:solidFill>
              </a:rPr>
              <a:t> </a:t>
            </a:r>
          </a:p>
        </p:txBody>
      </p:sp>
      <p:sp>
        <p:nvSpPr>
          <p:cNvPr id="10" name="Rectangle 9"/>
          <p:cNvSpPr/>
          <p:nvPr/>
        </p:nvSpPr>
        <p:spPr>
          <a:xfrm>
            <a:off x="0" y="0"/>
            <a:ext cx="4559300" cy="6876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19" y="1245847"/>
            <a:ext cx="1776988" cy="1776988"/>
          </a:xfrm>
          <a:prstGeom prst="rect">
            <a:avLst/>
          </a:prstGeom>
          <a:solidFill>
            <a:srgbClr val="67CFE3"/>
          </a:solidFill>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52" y="2811729"/>
            <a:ext cx="2924947" cy="2464372"/>
          </a:xfrm>
          <a:prstGeom prst="rect">
            <a:avLst/>
          </a:prstGeom>
          <a:solidFill>
            <a:srgbClr val="67CFE3"/>
          </a:solidFill>
        </p:spPr>
      </p:pic>
    </p:spTree>
    <p:extLst>
      <p:ext uri="{BB962C8B-B14F-4D97-AF65-F5344CB8AC3E}">
        <p14:creationId xmlns:p14="http://schemas.microsoft.com/office/powerpoint/2010/main" val="27739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 r="49"/>
          <a:stretch/>
        </p:blipFill>
        <p:spPr>
          <a:xfrm>
            <a:off x="-64350" y="0"/>
            <a:ext cx="12256350" cy="687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53" y="2071880"/>
            <a:ext cx="6088443" cy="16675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22" y="3646116"/>
            <a:ext cx="4345289" cy="740588"/>
          </a:xfrm>
          <a:prstGeom prst="rect">
            <a:avLst/>
          </a:prstGeom>
        </p:spPr>
      </p:pic>
    </p:spTree>
    <p:extLst>
      <p:ext uri="{BB962C8B-B14F-4D97-AF65-F5344CB8AC3E}">
        <p14:creationId xmlns:p14="http://schemas.microsoft.com/office/powerpoint/2010/main" val="27832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76000"/>
            <a:chOff x="0" y="0"/>
            <a:chExt cx="12192000" cy="687600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18" name="Rectangle 17"/>
            <p:cNvSpPr/>
            <p:nvPr/>
          </p:nvSpPr>
          <p:spPr>
            <a:xfrm>
              <a:off x="0" y="0"/>
              <a:ext cx="4559300" cy="6876000"/>
            </a:xfrm>
            <a:prstGeom prst="rect">
              <a:avLst/>
            </a:prstGeom>
            <a:solidFill>
              <a:srgbClr val="15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grpSp>
        <p:nvGrpSpPr>
          <p:cNvPr id="22" name="Group 21"/>
          <p:cNvGrpSpPr/>
          <p:nvPr/>
        </p:nvGrpSpPr>
        <p:grpSpPr>
          <a:xfrm>
            <a:off x="9101280" y="5791200"/>
            <a:ext cx="2817859" cy="1084800"/>
            <a:chOff x="8602916" y="5599343"/>
            <a:chExt cx="3316224" cy="1276657"/>
          </a:xfrm>
        </p:grpSpPr>
        <p:sp>
          <p:nvSpPr>
            <p:cNvPr id="24" name="Rectangle 23"/>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252" r="22177"/>
          <a:stretch/>
        </p:blipFill>
        <p:spPr>
          <a:xfrm>
            <a:off x="-43543" y="0"/>
            <a:ext cx="7649028" cy="6876000"/>
          </a:xfrm>
          <a:prstGeom prst="rect">
            <a:avLst/>
          </a:prstGeom>
        </p:spPr>
      </p:pic>
      <p:sp>
        <p:nvSpPr>
          <p:cNvPr id="13" name="Rectangle 12"/>
          <p:cNvSpPr/>
          <p:nvPr/>
        </p:nvSpPr>
        <p:spPr>
          <a:xfrm>
            <a:off x="7605485" y="-4805"/>
            <a:ext cx="4586515" cy="688561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sp>
        <p:nvSpPr>
          <p:cNvPr id="14" name="Rectangle 13"/>
          <p:cNvSpPr/>
          <p:nvPr/>
        </p:nvSpPr>
        <p:spPr>
          <a:xfrm>
            <a:off x="388665" y="400098"/>
            <a:ext cx="1944000" cy="34013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chemeClr val="bg1"/>
                </a:solidFill>
                <a:latin typeface="+mn-lt"/>
              </a:rPr>
              <a:t>Session 4</a:t>
            </a:r>
            <a:endParaRPr lang="en-GB" sz="1800" dirty="0">
              <a:solidFill>
                <a:schemeClr val="bg1"/>
              </a:solidFill>
              <a:latin typeface="+mn-lt"/>
            </a:endParaRPr>
          </a:p>
        </p:txBody>
      </p:sp>
      <p:sp>
        <p:nvSpPr>
          <p:cNvPr id="3" name="Content Placeholder 2"/>
          <p:cNvSpPr>
            <a:spLocks noGrp="1"/>
          </p:cNvSpPr>
          <p:nvPr>
            <p:ph idx="1"/>
          </p:nvPr>
        </p:nvSpPr>
        <p:spPr>
          <a:xfrm>
            <a:off x="8184000" y="666622"/>
            <a:ext cx="3414852" cy="5120991"/>
          </a:xfrm>
        </p:spPr>
        <p:txBody>
          <a:bodyPr>
            <a:noAutofit/>
          </a:bodyPr>
          <a:lstStyle/>
          <a:p>
            <a:pPr marL="0" indent="0">
              <a:buNone/>
            </a:pPr>
            <a:endParaRPr lang="en-GB" sz="2000" b="1" dirty="0" smtClean="0">
              <a:solidFill>
                <a:schemeClr val="bg1"/>
              </a:solidFill>
            </a:endParaRPr>
          </a:p>
          <a:p>
            <a:pPr marL="0" indent="0">
              <a:buNone/>
            </a:pPr>
            <a:r>
              <a:rPr lang="en-GB" sz="1600" b="1" dirty="0">
                <a:solidFill>
                  <a:srgbClr val="00A1DF"/>
                </a:solidFill>
              </a:rPr>
              <a:t>Session 4</a:t>
            </a:r>
            <a:r>
              <a:rPr lang="en-GB" sz="1600" b="1" dirty="0">
                <a:solidFill>
                  <a:schemeClr val="bg1"/>
                </a:solidFill>
              </a:rPr>
              <a:t/>
            </a:r>
            <a:br>
              <a:rPr lang="en-GB" sz="1600" b="1" dirty="0">
                <a:solidFill>
                  <a:schemeClr val="bg1"/>
                </a:solidFill>
              </a:rPr>
            </a:br>
            <a:r>
              <a:rPr lang="en-GB" sz="1600" dirty="0">
                <a:solidFill>
                  <a:schemeClr val="bg1"/>
                </a:solidFill>
              </a:rPr>
              <a:t>Different types of debt, </a:t>
            </a:r>
            <a:br>
              <a:rPr lang="en-GB" sz="1600" dirty="0">
                <a:solidFill>
                  <a:schemeClr val="bg1"/>
                </a:solidFill>
              </a:rPr>
            </a:br>
            <a:r>
              <a:rPr lang="en-GB" sz="1600" dirty="0">
                <a:solidFill>
                  <a:schemeClr val="bg1"/>
                </a:solidFill>
              </a:rPr>
              <a:t>Annual Percentage Rate (APR)</a:t>
            </a:r>
          </a:p>
          <a:p>
            <a:pPr marL="0" indent="0">
              <a:buNone/>
            </a:pPr>
            <a:endParaRPr lang="en-GB" sz="1600" b="1" dirty="0" smtClean="0">
              <a:solidFill>
                <a:schemeClr val="bg1"/>
              </a:solidFill>
            </a:endParaRPr>
          </a:p>
          <a:p>
            <a:pPr marL="0" indent="0">
              <a:buNone/>
            </a:pPr>
            <a:endParaRPr lang="en-GB" sz="1600" b="1" dirty="0" smtClean="0">
              <a:solidFill>
                <a:schemeClr val="bg1"/>
              </a:solidFill>
            </a:endParaRPr>
          </a:p>
          <a:p>
            <a:pPr marL="0" lvl="0" indent="0">
              <a:buNone/>
            </a:pPr>
            <a:r>
              <a:rPr lang="en-GB" sz="2000" b="1" dirty="0" smtClean="0">
                <a:solidFill>
                  <a:schemeClr val="bg1"/>
                </a:solidFill>
              </a:rPr>
              <a:t> </a:t>
            </a:r>
            <a:br>
              <a:rPr lang="en-GB" sz="2000" b="1" dirty="0" smtClean="0">
                <a:solidFill>
                  <a:schemeClr val="bg1"/>
                </a:solidFill>
              </a:rPr>
            </a:br>
            <a:endParaRPr lang="en-GB" sz="2000" b="1" dirty="0" smtClean="0">
              <a:solidFill>
                <a:schemeClr val="bg1"/>
              </a:solidFill>
            </a:endParaRPr>
          </a:p>
          <a:p>
            <a:pPr marL="0" indent="0">
              <a:buNone/>
            </a:pPr>
            <a:r>
              <a:rPr lang="en-GB" sz="1600" b="1" dirty="0">
                <a:solidFill>
                  <a:srgbClr val="00A1DF"/>
                </a:solidFill>
              </a:rPr>
              <a:t>Session 1</a:t>
            </a:r>
            <a:r>
              <a:rPr lang="en-GB" sz="1600" b="1" dirty="0">
                <a:solidFill>
                  <a:schemeClr val="bg1"/>
                </a:solidFill>
              </a:rPr>
              <a:t/>
            </a:r>
            <a:br>
              <a:rPr lang="en-GB" sz="1600" b="1" dirty="0">
                <a:solidFill>
                  <a:schemeClr val="bg1"/>
                </a:solidFill>
              </a:rPr>
            </a:br>
            <a:r>
              <a:rPr lang="en-GB" sz="1600" dirty="0">
                <a:solidFill>
                  <a:schemeClr val="bg1"/>
                </a:solidFill>
              </a:rPr>
              <a:t>What is debt?</a:t>
            </a:r>
            <a:br>
              <a:rPr lang="en-GB" sz="1600" dirty="0">
                <a:solidFill>
                  <a:schemeClr val="bg1"/>
                </a:solidFill>
              </a:rPr>
            </a:br>
            <a:r>
              <a:rPr lang="en-GB" sz="1600" dirty="0">
                <a:solidFill>
                  <a:schemeClr val="bg1"/>
                </a:solidFill>
              </a:rPr>
              <a:t>Money management – true or false?</a:t>
            </a:r>
            <a:endParaRPr lang="en-GB" sz="1600" b="1" dirty="0">
              <a:solidFill>
                <a:schemeClr val="bg1"/>
              </a:solidFill>
            </a:endParaRPr>
          </a:p>
          <a:p>
            <a:pPr marL="0" lvl="0" indent="0">
              <a:buNone/>
            </a:pPr>
            <a:r>
              <a:rPr lang="en-GB" sz="1600" b="1" dirty="0" smtClean="0">
                <a:solidFill>
                  <a:srgbClr val="00A1DF"/>
                </a:solidFill>
              </a:rPr>
              <a:t>Session 2</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Video – hear from other 16-25 </a:t>
            </a:r>
            <a:br>
              <a:rPr lang="en-GB" sz="1600" dirty="0" smtClean="0">
                <a:solidFill>
                  <a:schemeClr val="bg1"/>
                </a:solidFill>
              </a:rPr>
            </a:br>
            <a:r>
              <a:rPr lang="en-GB" sz="1600" dirty="0" smtClean="0">
                <a:solidFill>
                  <a:schemeClr val="bg1"/>
                </a:solidFill>
              </a:rPr>
              <a:t>year olds, Managing your money</a:t>
            </a:r>
          </a:p>
          <a:p>
            <a:pPr marL="0" lvl="0" indent="0">
              <a:buNone/>
            </a:pPr>
            <a:r>
              <a:rPr lang="en-GB" sz="1600" b="1" dirty="0" smtClean="0">
                <a:solidFill>
                  <a:srgbClr val="00A1DF"/>
                </a:solidFill>
              </a:rPr>
              <a:t>Session 3</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Why your credit score is so important</a:t>
            </a:r>
          </a:p>
          <a:p>
            <a:pPr marL="0" lvl="0" indent="0">
              <a:buNone/>
            </a:pPr>
            <a:r>
              <a:rPr lang="en-GB" sz="1600" b="1" dirty="0" smtClean="0">
                <a:solidFill>
                  <a:srgbClr val="00A1DF"/>
                </a:solidFill>
              </a:rPr>
              <a:t>Session 5</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Key tips on managing debt, </a:t>
            </a:r>
            <a:br>
              <a:rPr lang="en-GB" sz="1600" dirty="0" smtClean="0">
                <a:solidFill>
                  <a:schemeClr val="bg1"/>
                </a:solidFill>
              </a:rPr>
            </a:br>
            <a:r>
              <a:rPr lang="en-GB" sz="1600" dirty="0" smtClean="0">
                <a:solidFill>
                  <a:schemeClr val="bg1"/>
                </a:solidFill>
              </a:rPr>
              <a:t>Help and support available</a:t>
            </a:r>
            <a:endParaRPr lang="en-GB" sz="2000" dirty="0">
              <a:solidFill>
                <a:schemeClr val="bg1"/>
              </a:solidFill>
            </a:endParaRPr>
          </a:p>
        </p:txBody>
      </p:sp>
      <p:cxnSp>
        <p:nvCxnSpPr>
          <p:cNvPr id="23" name="Straight Connector 22"/>
          <p:cNvCxnSpPr/>
          <p:nvPr/>
        </p:nvCxnSpPr>
        <p:spPr>
          <a:xfrm>
            <a:off x="8305800" y="2209800"/>
            <a:ext cx="3149600" cy="0"/>
          </a:xfrm>
          <a:prstGeom prst="line">
            <a:avLst/>
          </a:prstGeom>
          <a:ln w="12700">
            <a:solidFill>
              <a:srgbClr val="67CFE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636" y="2145286"/>
            <a:ext cx="6346875" cy="2804696"/>
          </a:xfrm>
          <a:prstGeom prst="rect">
            <a:avLst/>
          </a:prstGeom>
          <a:effectLst>
            <a:outerShdw blurRad="698500" sx="102000" sy="102000" algn="ctr" rotWithShape="0">
              <a:prstClr val="black">
                <a:alpha val="40000"/>
              </a:prst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1839" y="696675"/>
            <a:ext cx="3037043" cy="27794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479" y="2545719"/>
            <a:ext cx="2089074" cy="593146"/>
          </a:xfrm>
          <a:prstGeom prst="rect">
            <a:avLst/>
          </a:prstGeom>
        </p:spPr>
      </p:pic>
    </p:spTree>
    <p:extLst>
      <p:ext uri="{BB962C8B-B14F-4D97-AF65-F5344CB8AC3E}">
        <p14:creationId xmlns:p14="http://schemas.microsoft.com/office/powerpoint/2010/main" val="11008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2.96296E-6 L -0.37617 -2.96296E-6 " pathEditMode="relative" rAng="0" ptsTypes="AA">
                                      <p:cBhvr>
                                        <p:cTn id="6" dur="1250" fill="hold"/>
                                        <p:tgtEl>
                                          <p:spTgt spid="2"/>
                                        </p:tgtEl>
                                        <p:attrNameLst>
                                          <p:attrName>ppt_x</p:attrName>
                                          <p:attrName>ppt_y</p:attrName>
                                        </p:attrNameLst>
                                      </p:cBhvr>
                                      <p:rCtr x="-18815" y="0"/>
                                    </p:animMotion>
                                  </p:childTnLst>
                                </p:cTn>
                              </p:par>
                              <p:par>
                                <p:cTn id="7" presetID="1" presetClass="entr" presetSubtype="0" fill="hold" nodeType="withEffect">
                                  <p:stCondLst>
                                    <p:cond delay="125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2"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2" presetClass="entr" presetSubtype="2" fill="hold"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25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9936" y="2620492"/>
            <a:ext cx="6777155" cy="867930"/>
          </a:xfrm>
          <a:prstGeom prst="rect">
            <a:avLst/>
          </a:prstGeom>
        </p:spPr>
        <p:txBody>
          <a:bodyPr wrap="square">
            <a:spAutoFit/>
          </a:bodyPr>
          <a:lstStyle/>
          <a:p>
            <a:pPr>
              <a:lnSpc>
                <a:spcPct val="90000"/>
              </a:lnSpc>
            </a:pPr>
            <a:r>
              <a:rPr lang="en-GB" sz="2800" b="1" dirty="0" smtClean="0">
                <a:solidFill>
                  <a:schemeClr val="bg1"/>
                </a:solidFill>
              </a:rPr>
              <a:t>Think about the different types of borrowing an how to avoid debt</a:t>
            </a:r>
            <a:endParaRPr lang="en-GB" sz="2800" b="1" dirty="0">
              <a:solidFill>
                <a:schemeClr val="bg1"/>
              </a:solidFill>
            </a:endParaRPr>
          </a:p>
        </p:txBody>
      </p:sp>
      <p:sp>
        <p:nvSpPr>
          <p:cNvPr id="12" name="Rectangle 11"/>
          <p:cNvSpPr/>
          <p:nvPr/>
        </p:nvSpPr>
        <p:spPr>
          <a:xfrm>
            <a:off x="121920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044759" y="961548"/>
            <a:ext cx="2507014" cy="5109091"/>
          </a:xfrm>
          <a:prstGeom prst="rect">
            <a:avLst/>
          </a:prstGeom>
        </p:spPr>
        <p:txBody>
          <a:bodyPr wrap="square">
            <a:spAutoFit/>
          </a:bodyPr>
          <a:lstStyle/>
          <a:p>
            <a:pPr>
              <a:spcBef>
                <a:spcPts val="1200"/>
              </a:spcBef>
            </a:pPr>
            <a:r>
              <a:rPr lang="en-GB" b="1" dirty="0">
                <a:solidFill>
                  <a:schemeClr val="bg1"/>
                </a:solidFill>
              </a:rPr>
              <a:t>Borrow from </a:t>
            </a:r>
            <a:r>
              <a:rPr lang="en-GB" b="1" dirty="0" smtClean="0">
                <a:solidFill>
                  <a:schemeClr val="bg1"/>
                </a:solidFill>
              </a:rPr>
              <a:t>friends</a:t>
            </a:r>
          </a:p>
          <a:p>
            <a:pPr>
              <a:spcBef>
                <a:spcPts val="1200"/>
              </a:spcBef>
            </a:pPr>
            <a:r>
              <a:rPr lang="en-GB" b="1" dirty="0" smtClean="0">
                <a:solidFill>
                  <a:schemeClr val="bg1"/>
                </a:solidFill>
              </a:rPr>
              <a:t>Mortgage</a:t>
            </a:r>
          </a:p>
          <a:p>
            <a:pPr>
              <a:spcBef>
                <a:spcPts val="1200"/>
              </a:spcBef>
            </a:pPr>
            <a:r>
              <a:rPr lang="en-GB" b="1" dirty="0">
                <a:solidFill>
                  <a:schemeClr val="bg1"/>
                </a:solidFill>
              </a:rPr>
              <a:t>Cash </a:t>
            </a:r>
            <a:r>
              <a:rPr lang="en-GB" b="1" dirty="0" smtClean="0">
                <a:solidFill>
                  <a:schemeClr val="bg1"/>
                </a:solidFill>
              </a:rPr>
              <a:t>Converters</a:t>
            </a:r>
          </a:p>
          <a:p>
            <a:pPr>
              <a:spcBef>
                <a:spcPts val="1200"/>
              </a:spcBef>
            </a:pPr>
            <a:r>
              <a:rPr lang="en-GB" b="1" dirty="0" smtClean="0">
                <a:solidFill>
                  <a:schemeClr val="bg1"/>
                </a:solidFill>
              </a:rPr>
              <a:t>Payday Loan</a:t>
            </a:r>
          </a:p>
          <a:p>
            <a:pPr>
              <a:spcBef>
                <a:spcPts val="1200"/>
              </a:spcBef>
            </a:pPr>
            <a:r>
              <a:rPr lang="en-GB" b="1" dirty="0">
                <a:solidFill>
                  <a:schemeClr val="bg1"/>
                </a:solidFill>
              </a:rPr>
              <a:t>Loan </a:t>
            </a:r>
            <a:r>
              <a:rPr lang="en-GB" b="1" dirty="0" smtClean="0">
                <a:solidFill>
                  <a:schemeClr val="bg1"/>
                </a:solidFill>
              </a:rPr>
              <a:t>Sharks</a:t>
            </a:r>
          </a:p>
          <a:p>
            <a:pPr>
              <a:spcBef>
                <a:spcPts val="1200"/>
              </a:spcBef>
            </a:pPr>
            <a:r>
              <a:rPr lang="en-GB" b="1" dirty="0">
                <a:solidFill>
                  <a:schemeClr val="bg1"/>
                </a:solidFill>
              </a:rPr>
              <a:t>Credit </a:t>
            </a:r>
            <a:r>
              <a:rPr lang="en-GB" b="1" dirty="0" smtClean="0">
                <a:solidFill>
                  <a:schemeClr val="bg1"/>
                </a:solidFill>
              </a:rPr>
              <a:t>Card</a:t>
            </a:r>
          </a:p>
          <a:p>
            <a:pPr>
              <a:spcBef>
                <a:spcPts val="1200"/>
              </a:spcBef>
            </a:pPr>
            <a:r>
              <a:rPr lang="en-GB" b="1" dirty="0">
                <a:solidFill>
                  <a:schemeClr val="bg1"/>
                </a:solidFill>
              </a:rPr>
              <a:t>Credit </a:t>
            </a:r>
            <a:r>
              <a:rPr lang="en-GB" b="1" dirty="0" smtClean="0">
                <a:solidFill>
                  <a:schemeClr val="bg1"/>
                </a:solidFill>
              </a:rPr>
              <a:t>Unions</a:t>
            </a:r>
          </a:p>
          <a:p>
            <a:pPr>
              <a:spcBef>
                <a:spcPts val="1200"/>
              </a:spcBef>
            </a:pPr>
            <a:r>
              <a:rPr lang="en-GB" b="1" dirty="0">
                <a:solidFill>
                  <a:schemeClr val="bg1"/>
                </a:solidFill>
              </a:rPr>
              <a:t>Pawn </a:t>
            </a:r>
            <a:r>
              <a:rPr lang="en-GB" b="1" dirty="0" smtClean="0">
                <a:solidFill>
                  <a:schemeClr val="bg1"/>
                </a:solidFill>
              </a:rPr>
              <a:t>Brokers</a:t>
            </a:r>
          </a:p>
          <a:p>
            <a:pPr>
              <a:spcBef>
                <a:spcPts val="1200"/>
              </a:spcBef>
            </a:pPr>
            <a:r>
              <a:rPr lang="en-GB" b="1" dirty="0" smtClean="0">
                <a:solidFill>
                  <a:schemeClr val="bg1"/>
                </a:solidFill>
              </a:rPr>
              <a:t>Contracts</a:t>
            </a:r>
          </a:p>
          <a:p>
            <a:pPr>
              <a:spcBef>
                <a:spcPts val="1200"/>
              </a:spcBef>
            </a:pPr>
            <a:r>
              <a:rPr lang="en-GB" b="1" dirty="0" smtClean="0">
                <a:solidFill>
                  <a:schemeClr val="bg1"/>
                </a:solidFill>
              </a:rPr>
              <a:t>Overdraft</a:t>
            </a:r>
          </a:p>
          <a:p>
            <a:pPr>
              <a:spcBef>
                <a:spcPts val="1200"/>
              </a:spcBef>
            </a:pPr>
            <a:r>
              <a:rPr lang="en-GB" b="1" dirty="0">
                <a:solidFill>
                  <a:schemeClr val="bg1"/>
                </a:solidFill>
              </a:rPr>
              <a:t>Hire </a:t>
            </a:r>
            <a:r>
              <a:rPr lang="en-GB" b="1" dirty="0" smtClean="0">
                <a:solidFill>
                  <a:schemeClr val="bg1"/>
                </a:solidFill>
              </a:rPr>
              <a:t>Purchase</a:t>
            </a:r>
          </a:p>
          <a:p>
            <a:pPr>
              <a:spcBef>
                <a:spcPts val="1200"/>
              </a:spcBef>
            </a:pPr>
            <a:r>
              <a:rPr lang="en-GB" b="1" dirty="0" smtClean="0">
                <a:solidFill>
                  <a:schemeClr val="bg1"/>
                </a:solidFill>
              </a:rPr>
              <a:t>Loans</a:t>
            </a:r>
            <a:endParaRPr lang="en-GB"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393" y="1863850"/>
            <a:ext cx="6245476" cy="7062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13" y="4084081"/>
            <a:ext cx="6870023" cy="1301986"/>
          </a:xfrm>
          <a:prstGeom prst="rect">
            <a:avLst/>
          </a:prstGeom>
        </p:spPr>
      </p:pic>
    </p:spTree>
    <p:extLst>
      <p:ext uri="{BB962C8B-B14F-4D97-AF65-F5344CB8AC3E}">
        <p14:creationId xmlns:p14="http://schemas.microsoft.com/office/powerpoint/2010/main" val="20720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0" nodeType="clickEffect">
                                  <p:stCondLst>
                                    <p:cond delay="250"/>
                                  </p:stCondLst>
                                  <p:childTnLst>
                                    <p:animMotion origin="layout" path="M -2.08333E-7 -4.07407E-6 L -0.31263 -4.07407E-6 " pathEditMode="relative" rAng="0" ptsTypes="AA">
                                      <p:cBhvr>
                                        <p:cTn id="19" dur="1000" fill="hold"/>
                                        <p:tgtEl>
                                          <p:spTgt spid="12"/>
                                        </p:tgtEl>
                                        <p:attrNameLst>
                                          <p:attrName>ppt_x</p:attrName>
                                          <p:attrName>ppt_y</p:attrName>
                                        </p:attrNameLst>
                                      </p:cBhvr>
                                      <p:rCtr x="-15638" y="0"/>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left)">
                                      <p:cBhvr>
                                        <p:cTn id="39" dur="5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wipe(left)">
                                      <p:cBhvr>
                                        <p:cTn id="44" dur="5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wipe(left)">
                                      <p:cBhvr>
                                        <p:cTn id="49" dur="500"/>
                                        <p:tgtEl>
                                          <p:spTgt spid="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wipe(left)">
                                      <p:cBhvr>
                                        <p:cTn id="59" dur="500"/>
                                        <p:tgtEl>
                                          <p:spTgt spid="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Effect transition="in" filter="wipe(left)">
                                      <p:cBhvr>
                                        <p:cTn id="64" dur="500"/>
                                        <p:tgtEl>
                                          <p:spTgt spid="2">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
                                            <p:txEl>
                                              <p:pRg st="9" end="9"/>
                                            </p:txEl>
                                          </p:spTgt>
                                        </p:tgtEl>
                                        <p:attrNameLst>
                                          <p:attrName>style.visibility</p:attrName>
                                        </p:attrNameLst>
                                      </p:cBhvr>
                                      <p:to>
                                        <p:strVal val="visible"/>
                                      </p:to>
                                    </p:set>
                                    <p:animEffect transition="in" filter="wipe(left)">
                                      <p:cBhvr>
                                        <p:cTn id="69" dur="500"/>
                                        <p:tgtEl>
                                          <p:spTgt spid="2">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
                                            <p:txEl>
                                              <p:pRg st="10" end="10"/>
                                            </p:txEl>
                                          </p:spTgt>
                                        </p:tgtEl>
                                        <p:attrNameLst>
                                          <p:attrName>style.visibility</p:attrName>
                                        </p:attrNameLst>
                                      </p:cBhvr>
                                      <p:to>
                                        <p:strVal val="visible"/>
                                      </p:to>
                                    </p:set>
                                    <p:animEffect transition="in" filter="wipe(left)">
                                      <p:cBhvr>
                                        <p:cTn id="74" dur="500"/>
                                        <p:tgtEl>
                                          <p:spTgt spid="2">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
                                            <p:txEl>
                                              <p:pRg st="11" end="11"/>
                                            </p:txEl>
                                          </p:spTgt>
                                        </p:tgtEl>
                                        <p:attrNameLst>
                                          <p:attrName>style.visibility</p:attrName>
                                        </p:attrNameLst>
                                      </p:cBhvr>
                                      <p:to>
                                        <p:strVal val="visible"/>
                                      </p:to>
                                    </p:set>
                                    <p:animEffect transition="in" filter="wipe(left)">
                                      <p:cBhvr>
                                        <p:cTn id="7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 y="-4805"/>
            <a:ext cx="12192000" cy="688561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sp>
        <p:nvSpPr>
          <p:cNvPr id="9" name="Rectangle 8"/>
          <p:cNvSpPr/>
          <p:nvPr/>
        </p:nvSpPr>
        <p:spPr>
          <a:xfrm>
            <a:off x="1951216" y="4279832"/>
            <a:ext cx="8025830" cy="1569660"/>
          </a:xfrm>
          <a:prstGeom prst="rect">
            <a:avLst/>
          </a:prstGeom>
        </p:spPr>
        <p:txBody>
          <a:bodyPr wrap="square">
            <a:spAutoFit/>
          </a:bodyPr>
          <a:lstStyle/>
          <a:p>
            <a:pPr algn="ctr">
              <a:spcBef>
                <a:spcPts val="600"/>
              </a:spcBef>
            </a:pPr>
            <a:r>
              <a:rPr lang="en-GB" sz="3200" b="1" dirty="0" smtClean="0">
                <a:solidFill>
                  <a:schemeClr val="bg1"/>
                </a:solidFill>
              </a:rPr>
              <a:t>Definition</a:t>
            </a:r>
            <a:r>
              <a:rPr lang="en-GB" sz="3200" dirty="0" smtClean="0">
                <a:solidFill>
                  <a:schemeClr val="bg1"/>
                </a:solidFill>
              </a:rPr>
              <a:t/>
            </a:r>
            <a:br>
              <a:rPr lang="en-GB" sz="3200" dirty="0" smtClean="0">
                <a:solidFill>
                  <a:schemeClr val="bg1"/>
                </a:solidFill>
              </a:rPr>
            </a:br>
            <a:r>
              <a:rPr lang="en-GB" sz="3200" dirty="0" smtClean="0">
                <a:solidFill>
                  <a:schemeClr val="bg1"/>
                </a:solidFill>
              </a:rPr>
              <a:t>APR </a:t>
            </a:r>
            <a:r>
              <a:rPr lang="en-GB" sz="3200" dirty="0">
                <a:solidFill>
                  <a:schemeClr val="bg1"/>
                </a:solidFill>
              </a:rPr>
              <a:t>is the amount of interest you'll pay </a:t>
            </a:r>
            <a:r>
              <a:rPr lang="en-GB" sz="3200" dirty="0" smtClean="0">
                <a:solidFill>
                  <a:schemeClr val="bg1"/>
                </a:solidFill>
              </a:rPr>
              <a:t>over</a:t>
            </a:r>
            <a:br>
              <a:rPr lang="en-GB" sz="3200" dirty="0" smtClean="0">
                <a:solidFill>
                  <a:schemeClr val="bg1"/>
                </a:solidFill>
              </a:rPr>
            </a:br>
            <a:r>
              <a:rPr lang="en-GB" sz="3200" dirty="0" smtClean="0">
                <a:solidFill>
                  <a:schemeClr val="bg1"/>
                </a:solidFill>
              </a:rPr>
              <a:t>a </a:t>
            </a:r>
            <a:r>
              <a:rPr lang="en-GB" sz="3200" dirty="0">
                <a:solidFill>
                  <a:schemeClr val="bg1"/>
                </a:solidFill>
              </a:rPr>
              <a:t>year on money you have borrowed.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364" y="449364"/>
            <a:ext cx="2365172" cy="23651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732" y="2386643"/>
            <a:ext cx="6189266" cy="1723751"/>
          </a:xfrm>
          <a:prstGeom prst="rect">
            <a:avLst/>
          </a:prstGeom>
        </p:spPr>
      </p:pic>
    </p:spTree>
    <p:extLst>
      <p:ext uri="{BB962C8B-B14F-4D97-AF65-F5344CB8AC3E}">
        <p14:creationId xmlns:p14="http://schemas.microsoft.com/office/powerpoint/2010/main" val="1248173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 y="-4805"/>
            <a:ext cx="12192000" cy="688561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364" y="449364"/>
            <a:ext cx="2365172" cy="2365172"/>
          </a:xfrm>
          <a:prstGeom prst="rect">
            <a:avLst/>
          </a:prstGeom>
        </p:spPr>
      </p:pic>
      <p:grpSp>
        <p:nvGrpSpPr>
          <p:cNvPr id="3" name="Group 2"/>
          <p:cNvGrpSpPr/>
          <p:nvPr/>
        </p:nvGrpSpPr>
        <p:grpSpPr>
          <a:xfrm>
            <a:off x="2071960" y="3738209"/>
            <a:ext cx="3986088" cy="2343276"/>
            <a:chOff x="2071960" y="3738209"/>
            <a:chExt cx="3986088" cy="2343276"/>
          </a:xfrm>
        </p:grpSpPr>
        <p:grpSp>
          <p:nvGrpSpPr>
            <p:cNvPr id="14" name="Group 13"/>
            <p:cNvGrpSpPr/>
            <p:nvPr/>
          </p:nvGrpSpPr>
          <p:grpSpPr>
            <a:xfrm>
              <a:off x="2071960" y="3738209"/>
              <a:ext cx="3986088" cy="2343276"/>
              <a:chOff x="456715" y="557594"/>
              <a:chExt cx="5514249" cy="6203799"/>
            </a:xfrm>
          </p:grpSpPr>
          <p:sp>
            <p:nvSpPr>
              <p:cNvPr id="15" name="Rounded Rectangle 14"/>
              <p:cNvSpPr/>
              <p:nvPr/>
            </p:nvSpPr>
            <p:spPr>
              <a:xfrm>
                <a:off x="624044" y="860131"/>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3205567" y="3995197"/>
              <a:ext cx="1668284" cy="672483"/>
              <a:chOff x="3316720" y="4009244"/>
              <a:chExt cx="1668284" cy="672483"/>
            </a:xfrm>
          </p:grpSpPr>
          <p:sp>
            <p:nvSpPr>
              <p:cNvPr id="5" name="Oval 4"/>
              <p:cNvSpPr/>
              <p:nvPr/>
            </p:nvSpPr>
            <p:spPr>
              <a:xfrm>
                <a:off x="3803904" y="4009244"/>
                <a:ext cx="672483" cy="672483"/>
              </a:xfrm>
              <a:prstGeom prst="ellipse">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316720" y="4067342"/>
                <a:ext cx="1668284" cy="584775"/>
              </a:xfrm>
              <a:prstGeom prst="rect">
                <a:avLst/>
              </a:prstGeom>
            </p:spPr>
            <p:txBody>
              <a:bodyPr wrap="square">
                <a:spAutoFit/>
              </a:bodyPr>
              <a:lstStyle/>
              <a:p>
                <a:pPr algn="ctr">
                  <a:spcBef>
                    <a:spcPts val="600"/>
                  </a:spcBef>
                </a:pPr>
                <a:r>
                  <a:rPr lang="en-GB" sz="3200" b="1" dirty="0" smtClean="0">
                    <a:solidFill>
                      <a:schemeClr val="bg1"/>
                    </a:solidFill>
                  </a:rPr>
                  <a:t>1</a:t>
                </a:r>
                <a:endParaRPr lang="en-GB" sz="3200" dirty="0">
                  <a:solidFill>
                    <a:schemeClr val="bg1"/>
                  </a:solidFill>
                </a:endParaRPr>
              </a:p>
            </p:txBody>
          </p:sp>
        </p:grpSp>
        <p:sp>
          <p:nvSpPr>
            <p:cNvPr id="10" name="Rectangle 9"/>
            <p:cNvSpPr/>
            <p:nvPr/>
          </p:nvSpPr>
          <p:spPr>
            <a:xfrm>
              <a:off x="2837267" y="4788193"/>
              <a:ext cx="2404884" cy="954107"/>
            </a:xfrm>
            <a:prstGeom prst="rect">
              <a:avLst/>
            </a:prstGeom>
          </p:spPr>
          <p:txBody>
            <a:bodyPr wrap="square">
              <a:spAutoFit/>
            </a:bodyPr>
            <a:lstStyle/>
            <a:p>
              <a:pPr algn="ctr"/>
              <a:r>
                <a:rPr lang="en-GB" sz="2800" dirty="0"/>
                <a:t>The interest APR rate </a:t>
              </a:r>
            </a:p>
          </p:txBody>
        </p:sp>
      </p:grpSp>
      <p:grpSp>
        <p:nvGrpSpPr>
          <p:cNvPr id="4" name="Group 3"/>
          <p:cNvGrpSpPr/>
          <p:nvPr/>
        </p:nvGrpSpPr>
        <p:grpSpPr>
          <a:xfrm>
            <a:off x="6254188" y="3738209"/>
            <a:ext cx="3986088" cy="2343276"/>
            <a:chOff x="6254188" y="3738209"/>
            <a:chExt cx="3986088" cy="2343276"/>
          </a:xfrm>
        </p:grpSpPr>
        <p:grpSp>
          <p:nvGrpSpPr>
            <p:cNvPr id="18" name="Group 17"/>
            <p:cNvGrpSpPr/>
            <p:nvPr/>
          </p:nvGrpSpPr>
          <p:grpSpPr>
            <a:xfrm>
              <a:off x="6254188" y="3738209"/>
              <a:ext cx="3986088" cy="2343276"/>
              <a:chOff x="456715" y="557594"/>
              <a:chExt cx="5514249" cy="6203799"/>
            </a:xfrm>
          </p:grpSpPr>
          <p:sp>
            <p:nvSpPr>
              <p:cNvPr id="19" name="Rounded Rectangle 18"/>
              <p:cNvSpPr/>
              <p:nvPr/>
            </p:nvSpPr>
            <p:spPr>
              <a:xfrm>
                <a:off x="624044" y="860131"/>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7352611" y="3995197"/>
              <a:ext cx="1668284" cy="672483"/>
              <a:chOff x="7198718" y="4009244"/>
              <a:chExt cx="1668284" cy="672483"/>
            </a:xfrm>
          </p:grpSpPr>
          <p:sp>
            <p:nvSpPr>
              <p:cNvPr id="11" name="Oval 10"/>
              <p:cNvSpPr/>
              <p:nvPr/>
            </p:nvSpPr>
            <p:spPr>
              <a:xfrm>
                <a:off x="7685902" y="4009244"/>
                <a:ext cx="672483" cy="672483"/>
              </a:xfrm>
              <a:prstGeom prst="ellipse">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198718" y="4067342"/>
                <a:ext cx="1668284" cy="584775"/>
              </a:xfrm>
              <a:prstGeom prst="rect">
                <a:avLst/>
              </a:prstGeom>
            </p:spPr>
            <p:txBody>
              <a:bodyPr wrap="square">
                <a:spAutoFit/>
              </a:bodyPr>
              <a:lstStyle/>
              <a:p>
                <a:pPr algn="ctr">
                  <a:spcBef>
                    <a:spcPts val="600"/>
                  </a:spcBef>
                </a:pPr>
                <a:r>
                  <a:rPr lang="en-GB" sz="3200" b="1" dirty="0" smtClean="0">
                    <a:solidFill>
                      <a:schemeClr val="bg1"/>
                    </a:solidFill>
                  </a:rPr>
                  <a:t>2</a:t>
                </a:r>
                <a:endParaRPr lang="en-GB" sz="3200" dirty="0">
                  <a:solidFill>
                    <a:schemeClr val="bg1"/>
                  </a:solidFill>
                </a:endParaRPr>
              </a:p>
            </p:txBody>
          </p:sp>
        </p:grpSp>
        <p:sp>
          <p:nvSpPr>
            <p:cNvPr id="13" name="Rectangle 12"/>
            <p:cNvSpPr/>
            <p:nvPr/>
          </p:nvSpPr>
          <p:spPr>
            <a:xfrm>
              <a:off x="6611333" y="4788193"/>
              <a:ext cx="3150840" cy="954107"/>
            </a:xfrm>
            <a:prstGeom prst="rect">
              <a:avLst/>
            </a:prstGeom>
          </p:spPr>
          <p:txBody>
            <a:bodyPr wrap="square">
              <a:spAutoFit/>
            </a:bodyPr>
            <a:lstStyle/>
            <a:p>
              <a:pPr algn="ctr"/>
              <a:r>
                <a:rPr lang="en-GB" sz="2800" dirty="0" smtClean="0"/>
                <a:t>The length of time the loan is paid back</a:t>
              </a:r>
              <a:endParaRPr lang="en-GB" sz="2800" dirty="0"/>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0990" y="2444146"/>
            <a:ext cx="6870023" cy="1060104"/>
          </a:xfrm>
          <a:prstGeom prst="rect">
            <a:avLst/>
          </a:prstGeom>
        </p:spPr>
      </p:pic>
    </p:spTree>
    <p:extLst>
      <p:ext uri="{BB962C8B-B14F-4D97-AF65-F5344CB8AC3E}">
        <p14:creationId xmlns:p14="http://schemas.microsoft.com/office/powerpoint/2010/main" val="145408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938" y="5382555"/>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The money is borrowed for </a:t>
            </a:r>
            <a:r>
              <a:rPr lang="en-GB" sz="2000" b="1" dirty="0">
                <a:solidFill>
                  <a:schemeClr val="bg1"/>
                </a:solidFill>
              </a:rPr>
              <a:t>12 months</a:t>
            </a:r>
          </a:p>
        </p:txBody>
      </p:sp>
      <p:sp>
        <p:nvSpPr>
          <p:cNvPr id="6" name="Rectangle 5"/>
          <p:cNvSpPr/>
          <p:nvPr/>
        </p:nvSpPr>
        <p:spPr>
          <a:xfrm>
            <a:off x="1214938" y="4869894"/>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APR (Interest Rate) is </a:t>
            </a:r>
            <a:r>
              <a:rPr lang="en-GB" sz="2000" b="1" dirty="0">
                <a:solidFill>
                  <a:schemeClr val="bg1"/>
                </a:solidFill>
              </a:rPr>
              <a:t>25%</a:t>
            </a:r>
          </a:p>
        </p:txBody>
      </p:sp>
      <p:sp>
        <p:nvSpPr>
          <p:cNvPr id="7" name="Rectangle 6"/>
          <p:cNvSpPr/>
          <p:nvPr/>
        </p:nvSpPr>
        <p:spPr>
          <a:xfrm>
            <a:off x="1214938" y="4357233"/>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Loan amount is </a:t>
            </a:r>
            <a:r>
              <a:rPr lang="en-GB" sz="2000" b="1" dirty="0">
                <a:solidFill>
                  <a:schemeClr val="bg1"/>
                </a:solidFill>
              </a:rPr>
              <a:t>£200</a:t>
            </a:r>
          </a:p>
        </p:txBody>
      </p:sp>
      <p:sp>
        <p:nvSpPr>
          <p:cNvPr id="10" name="Rectangle 9"/>
          <p:cNvSpPr/>
          <p:nvPr/>
        </p:nvSpPr>
        <p:spPr>
          <a:xfrm>
            <a:off x="1119936" y="2620492"/>
            <a:ext cx="6967160" cy="1498872"/>
          </a:xfrm>
          <a:prstGeom prst="rect">
            <a:avLst/>
          </a:prstGeom>
        </p:spPr>
        <p:txBody>
          <a:bodyPr wrap="square">
            <a:spAutoFit/>
          </a:bodyPr>
          <a:lstStyle/>
          <a:p>
            <a:pPr>
              <a:lnSpc>
                <a:spcPct val="90000"/>
              </a:lnSpc>
              <a:spcBef>
                <a:spcPts val="600"/>
              </a:spcBef>
            </a:pPr>
            <a:r>
              <a:rPr lang="en-GB" sz="3200" b="1" dirty="0">
                <a:solidFill>
                  <a:schemeClr val="bg1"/>
                </a:solidFill>
              </a:rPr>
              <a:t>Emma wants a loan for a new fridge</a:t>
            </a:r>
            <a:r>
              <a:rPr lang="en-GB" sz="3200" b="1" dirty="0" smtClean="0">
                <a:solidFill>
                  <a:schemeClr val="bg1"/>
                </a:solidFill>
              </a:rPr>
              <a:t>.</a:t>
            </a:r>
          </a:p>
          <a:p>
            <a:pPr>
              <a:lnSpc>
                <a:spcPct val="90000"/>
              </a:lnSpc>
              <a:spcBef>
                <a:spcPts val="600"/>
              </a:spcBef>
            </a:pPr>
            <a:r>
              <a:rPr lang="en-GB" sz="3200" dirty="0" smtClean="0">
                <a:solidFill>
                  <a:schemeClr val="bg1"/>
                </a:solidFill>
              </a:rPr>
              <a:t>Using </a:t>
            </a:r>
            <a:r>
              <a:rPr lang="en-GB" sz="3200" dirty="0">
                <a:solidFill>
                  <a:schemeClr val="bg1"/>
                </a:solidFill>
              </a:rPr>
              <a:t>the information below, calculate how much Emma will have to pay </a:t>
            </a:r>
            <a:r>
              <a:rPr lang="en-GB" sz="3200" dirty="0" smtClean="0">
                <a:solidFill>
                  <a:schemeClr val="bg1"/>
                </a:solidFill>
              </a:rPr>
              <a:t>back…</a:t>
            </a:r>
            <a:endParaRPr lang="en-GB" sz="3200" dirty="0">
              <a:solidFill>
                <a:schemeClr val="bg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135" y="3973727"/>
            <a:ext cx="1573522" cy="162878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9511" y="1969466"/>
            <a:ext cx="2106218" cy="326064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49153">
            <a:off x="8447982" y="3514377"/>
            <a:ext cx="214759" cy="21475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3761" y="3294418"/>
            <a:ext cx="214759" cy="214759"/>
          </a:xfrm>
          <a:prstGeom prst="rect">
            <a:avLst/>
          </a:prstGeom>
        </p:spPr>
      </p:pic>
      <p:grpSp>
        <p:nvGrpSpPr>
          <p:cNvPr id="5" name="Group 4"/>
          <p:cNvGrpSpPr/>
          <p:nvPr/>
        </p:nvGrpSpPr>
        <p:grpSpPr>
          <a:xfrm>
            <a:off x="12264570" y="0"/>
            <a:ext cx="3695700" cy="6858000"/>
            <a:chOff x="8496300" y="0"/>
            <a:chExt cx="3695700" cy="6858000"/>
          </a:xfrm>
        </p:grpSpPr>
        <p:sp>
          <p:nvSpPr>
            <p:cNvPr id="8" name="Rectangle 7"/>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159402" y="4104928"/>
              <a:ext cx="2369495" cy="437043"/>
            </a:xfrm>
            <a:prstGeom prst="rect">
              <a:avLst/>
            </a:prstGeom>
          </p:spPr>
          <p:txBody>
            <a:bodyPr wrap="none">
              <a:spAutoFit/>
            </a:bodyPr>
            <a:lstStyle/>
            <a:p>
              <a:pPr algn="ctr">
                <a:lnSpc>
                  <a:spcPct val="120000"/>
                </a:lnSpc>
                <a:spcBef>
                  <a:spcPts val="600"/>
                </a:spcBef>
              </a:pPr>
              <a:r>
                <a:rPr lang="en-GB" sz="2000" b="1" dirty="0">
                  <a:solidFill>
                    <a:schemeClr val="bg1"/>
                  </a:solidFill>
                </a:rPr>
                <a:t>(This is an extra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655" y="1731998"/>
              <a:ext cx="1776988" cy="177698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4432" y="3429000"/>
              <a:ext cx="1776988" cy="849952"/>
            </a:xfrm>
            <a:prstGeom prst="rect">
              <a:avLst/>
            </a:prstGeom>
          </p:spPr>
        </p:pic>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4938" y="1856226"/>
            <a:ext cx="5140762" cy="626554"/>
          </a:xfrm>
          <a:prstGeom prst="rect">
            <a:avLst/>
          </a:prstGeom>
        </p:spPr>
      </p:pic>
      <p:sp>
        <p:nvSpPr>
          <p:cNvPr id="9" name="Rectangle 8"/>
          <p:cNvSpPr/>
          <p:nvPr/>
        </p:nvSpPr>
        <p:spPr>
          <a:xfrm>
            <a:off x="3048000" y="2690336"/>
            <a:ext cx="6096000" cy="1477328"/>
          </a:xfrm>
          <a:prstGeom prst="rect">
            <a:avLst/>
          </a:prstGeom>
        </p:spPr>
        <p:txBody>
          <a:bodyPr>
            <a:spAutoFit/>
          </a:bodyPr>
          <a:lstStyle/>
          <a:p>
            <a:pPr>
              <a:buFont typeface="Arial" panose="020B0604020202020204" pitchFamily="34" charset="0"/>
              <a:buChar char="•"/>
            </a:pPr>
            <a:r>
              <a:rPr lang="en-GB" dirty="0">
                <a:solidFill>
                  <a:srgbClr val="000000"/>
                </a:solidFill>
                <a:latin typeface="Verdana" panose="020B0604030504040204" pitchFamily="34" charset="0"/>
                <a:hlinkClick r:id="rId9" tooltip="Download our Curriculum for Life Module - Session 2"/>
              </a:rPr>
              <a:t>Curriculum for Life Module - Session 2 (PDF 1.31 MB opens in a new window)</a:t>
            </a:r>
            <a:r>
              <a:rPr lang="en-GB" dirty="0">
                <a:solidFill>
                  <a:srgbClr val="000000"/>
                </a:solidFill>
                <a:latin typeface="Verdana" panose="020B0604030504040204" pitchFamily="34" charset="0"/>
              </a:rPr>
              <a:t/>
            </a:r>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r>
              <a:rPr lang="en-GB" dirty="0"/>
              <a:t/>
            </a:r>
            <a:br>
              <a:rPr lang="en-GB" dirty="0"/>
            </a:br>
            <a:endParaRPr lang="en-GB" dirty="0"/>
          </a:p>
        </p:txBody>
      </p:sp>
      <p:sp>
        <p:nvSpPr>
          <p:cNvPr id="12" name="Rectangle 11"/>
          <p:cNvSpPr/>
          <p:nvPr/>
        </p:nvSpPr>
        <p:spPr>
          <a:xfrm>
            <a:off x="3048000" y="2690336"/>
            <a:ext cx="6096000" cy="1477328"/>
          </a:xfrm>
          <a:prstGeom prst="rect">
            <a:avLst/>
          </a:prstGeom>
        </p:spPr>
        <p:txBody>
          <a:bodyPr>
            <a:spAutoFit/>
          </a:bodyPr>
          <a:lstStyle/>
          <a:p>
            <a:pPr>
              <a:buFont typeface="Arial" panose="020B0604020202020204" pitchFamily="34" charset="0"/>
              <a:buChar char="•"/>
            </a:pPr>
            <a:r>
              <a:rPr lang="en-GB" dirty="0">
                <a:solidFill>
                  <a:srgbClr val="000000"/>
                </a:solidFill>
                <a:latin typeface="Verdana" panose="020B0604030504040204" pitchFamily="34" charset="0"/>
                <a:hlinkClick r:id="rId9" tooltip="Download our Curriculum for Life Module - Session 2"/>
              </a:rPr>
              <a:t>Curriculum for Life Module - Session 2 (PDF 1.31 MB opens in a new window)</a:t>
            </a:r>
            <a:r>
              <a:rPr lang="en-GB" dirty="0">
                <a:solidFill>
                  <a:srgbClr val="000000"/>
                </a:solidFill>
                <a:latin typeface="Verdana" panose="020B0604030504040204" pitchFamily="34" charset="0"/>
              </a:rPr>
              <a:t/>
            </a:r>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r>
              <a:rPr lang="en-GB" dirty="0"/>
              <a:t/>
            </a:r>
            <a:br>
              <a:rPr lang="en-GB" dirty="0"/>
            </a:br>
            <a:endParaRPr lang="en-GB" dirty="0"/>
          </a:p>
        </p:txBody>
      </p:sp>
    </p:spTree>
    <p:extLst>
      <p:ext uri="{BB962C8B-B14F-4D97-AF65-F5344CB8AC3E}">
        <p14:creationId xmlns:p14="http://schemas.microsoft.com/office/powerpoint/2010/main" val="372851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 presetClass="entr" presetSubtype="2" fill="hold" nodeType="withEffect">
                                  <p:stCondLst>
                                    <p:cond delay="25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750" fill="hold"/>
                                        <p:tgtEl>
                                          <p:spTgt spid="17"/>
                                        </p:tgtEl>
                                        <p:attrNameLst>
                                          <p:attrName>ppt_x</p:attrName>
                                        </p:attrNameLst>
                                      </p:cBhvr>
                                      <p:tavLst>
                                        <p:tav tm="0">
                                          <p:val>
                                            <p:strVal val="1+#ppt_w/2"/>
                                          </p:val>
                                        </p:tav>
                                        <p:tav tm="100000">
                                          <p:val>
                                            <p:strVal val="#ppt_x"/>
                                          </p:val>
                                        </p:tav>
                                      </p:tavLst>
                                    </p:anim>
                                    <p:anim calcmode="lin" valueType="num">
                                      <p:cBhvr additive="base">
                                        <p:cTn id="14" dur="750" fill="hold"/>
                                        <p:tgtEl>
                                          <p:spTgt spid="17"/>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anim calcmode="lin" valueType="num">
                                      <p:cBhvr>
                                        <p:cTn id="49" dur="500" fill="hold"/>
                                        <p:tgtEl>
                                          <p:spTgt spid="2"/>
                                        </p:tgtEl>
                                        <p:attrNameLst>
                                          <p:attrName>ppt_x</p:attrName>
                                        </p:attrNameLst>
                                      </p:cBhvr>
                                      <p:tavLst>
                                        <p:tav tm="0">
                                          <p:val>
                                            <p:strVal val="#ppt_x"/>
                                          </p:val>
                                        </p:tav>
                                        <p:tav tm="100000">
                                          <p:val>
                                            <p:strVal val="#ppt_x"/>
                                          </p:val>
                                        </p:tav>
                                      </p:tavLst>
                                    </p:anim>
                                    <p:anim calcmode="lin" valueType="num">
                                      <p:cBhvr>
                                        <p:cTn id="5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938" y="5382555"/>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The money is borrowed for </a:t>
            </a:r>
            <a:r>
              <a:rPr lang="en-GB" sz="2000" b="1" dirty="0">
                <a:solidFill>
                  <a:schemeClr val="bg1"/>
                </a:solidFill>
              </a:rPr>
              <a:t>12 months</a:t>
            </a:r>
          </a:p>
        </p:txBody>
      </p:sp>
      <p:sp>
        <p:nvSpPr>
          <p:cNvPr id="6" name="Rectangle 5"/>
          <p:cNvSpPr/>
          <p:nvPr/>
        </p:nvSpPr>
        <p:spPr>
          <a:xfrm>
            <a:off x="1214938" y="4869894"/>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APR (Interest Rate) is </a:t>
            </a:r>
            <a:r>
              <a:rPr lang="en-GB" sz="2000" b="1" dirty="0">
                <a:solidFill>
                  <a:schemeClr val="bg1"/>
                </a:solidFill>
              </a:rPr>
              <a:t>25%</a:t>
            </a:r>
          </a:p>
        </p:txBody>
      </p:sp>
      <p:sp>
        <p:nvSpPr>
          <p:cNvPr id="7" name="Rectangle 6"/>
          <p:cNvSpPr/>
          <p:nvPr/>
        </p:nvSpPr>
        <p:spPr>
          <a:xfrm>
            <a:off x="1214938" y="4357233"/>
            <a:ext cx="4770226"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r>
              <a:rPr lang="en-GB" sz="2000" dirty="0">
                <a:solidFill>
                  <a:schemeClr val="bg1"/>
                </a:solidFill>
              </a:rPr>
              <a:t>Loan amount is </a:t>
            </a:r>
            <a:r>
              <a:rPr lang="en-GB" sz="2000" b="1" dirty="0">
                <a:solidFill>
                  <a:schemeClr val="bg1"/>
                </a:solidFill>
              </a:rPr>
              <a:t>£200</a:t>
            </a:r>
          </a:p>
        </p:txBody>
      </p:sp>
      <p:sp>
        <p:nvSpPr>
          <p:cNvPr id="10" name="Rectangle 9"/>
          <p:cNvSpPr/>
          <p:nvPr/>
        </p:nvSpPr>
        <p:spPr>
          <a:xfrm>
            <a:off x="1119936" y="2620492"/>
            <a:ext cx="6967160" cy="1498872"/>
          </a:xfrm>
          <a:prstGeom prst="rect">
            <a:avLst/>
          </a:prstGeom>
        </p:spPr>
        <p:txBody>
          <a:bodyPr wrap="square">
            <a:spAutoFit/>
          </a:bodyPr>
          <a:lstStyle/>
          <a:p>
            <a:pPr>
              <a:lnSpc>
                <a:spcPct val="90000"/>
              </a:lnSpc>
              <a:spcBef>
                <a:spcPts val="600"/>
              </a:spcBef>
            </a:pPr>
            <a:r>
              <a:rPr lang="en-GB" sz="3200" b="1" dirty="0">
                <a:solidFill>
                  <a:schemeClr val="bg1"/>
                </a:solidFill>
              </a:rPr>
              <a:t>Emma wants a loan for a new fridge</a:t>
            </a:r>
            <a:r>
              <a:rPr lang="en-GB" sz="3200" b="1" dirty="0" smtClean="0">
                <a:solidFill>
                  <a:schemeClr val="bg1"/>
                </a:solidFill>
              </a:rPr>
              <a:t>.</a:t>
            </a:r>
          </a:p>
          <a:p>
            <a:pPr>
              <a:lnSpc>
                <a:spcPct val="90000"/>
              </a:lnSpc>
              <a:spcBef>
                <a:spcPts val="600"/>
              </a:spcBef>
            </a:pPr>
            <a:r>
              <a:rPr lang="en-GB" sz="3200" dirty="0" smtClean="0">
                <a:solidFill>
                  <a:schemeClr val="bg1"/>
                </a:solidFill>
              </a:rPr>
              <a:t>Using </a:t>
            </a:r>
            <a:r>
              <a:rPr lang="en-GB" sz="3200" dirty="0">
                <a:solidFill>
                  <a:schemeClr val="bg1"/>
                </a:solidFill>
              </a:rPr>
              <a:t>the information below, calculate how much Emma will have to pay </a:t>
            </a:r>
            <a:r>
              <a:rPr lang="en-GB" sz="3200" dirty="0" smtClean="0">
                <a:solidFill>
                  <a:schemeClr val="bg1"/>
                </a:solidFill>
              </a:rPr>
              <a:t>back…</a:t>
            </a:r>
            <a:endParaRPr lang="en-GB" sz="3200"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9511" y="1969466"/>
            <a:ext cx="2106218" cy="326064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9153">
            <a:off x="8447982" y="3514377"/>
            <a:ext cx="214759" cy="21475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761" y="3294418"/>
            <a:ext cx="214759" cy="214759"/>
          </a:xfrm>
          <a:prstGeom prst="rect">
            <a:avLst/>
          </a:prstGeom>
        </p:spPr>
      </p:pic>
      <p:grpSp>
        <p:nvGrpSpPr>
          <p:cNvPr id="5" name="Group 4"/>
          <p:cNvGrpSpPr/>
          <p:nvPr/>
        </p:nvGrpSpPr>
        <p:grpSpPr>
          <a:xfrm>
            <a:off x="8496300" y="-27203"/>
            <a:ext cx="3695700" cy="6858000"/>
            <a:chOff x="8496300" y="0"/>
            <a:chExt cx="3695700" cy="6858000"/>
          </a:xfrm>
        </p:grpSpPr>
        <p:sp>
          <p:nvSpPr>
            <p:cNvPr id="8" name="Rectangle 7"/>
            <p:cNvSpPr/>
            <p:nvPr/>
          </p:nvSpPr>
          <p:spPr>
            <a:xfrm>
              <a:off x="8496300" y="0"/>
              <a:ext cx="3695700" cy="6858000"/>
            </a:xfrm>
            <a:prstGeom prst="rect">
              <a:avLst/>
            </a:prstGeom>
            <a:solidFill>
              <a:srgbClr val="56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159402" y="4104928"/>
              <a:ext cx="2369495" cy="437043"/>
            </a:xfrm>
            <a:prstGeom prst="rect">
              <a:avLst/>
            </a:prstGeom>
          </p:spPr>
          <p:txBody>
            <a:bodyPr wrap="none">
              <a:spAutoFit/>
            </a:bodyPr>
            <a:lstStyle/>
            <a:p>
              <a:pPr algn="ctr">
                <a:lnSpc>
                  <a:spcPct val="120000"/>
                </a:lnSpc>
                <a:spcBef>
                  <a:spcPts val="600"/>
                </a:spcBef>
              </a:pPr>
              <a:r>
                <a:rPr lang="en-GB" sz="2000" b="1" dirty="0">
                  <a:solidFill>
                    <a:schemeClr val="bg1"/>
                  </a:solidFill>
                </a:rPr>
                <a:t>(This is an extra £50)</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5655" y="1731998"/>
              <a:ext cx="1776988" cy="177698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4432" y="3429000"/>
              <a:ext cx="1776988" cy="849952"/>
            </a:xfrm>
            <a:prstGeom prst="rect">
              <a:avLst/>
            </a:prstGeom>
          </p:spPr>
        </p:pic>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4938" y="1856226"/>
            <a:ext cx="5140762" cy="626554"/>
          </a:xfrm>
          <a:prstGeom prst="rect">
            <a:avLst/>
          </a:prstGeom>
        </p:spPr>
      </p:pic>
      <p:sp>
        <p:nvSpPr>
          <p:cNvPr id="9" name="Rectangle 8"/>
          <p:cNvSpPr/>
          <p:nvPr/>
        </p:nvSpPr>
        <p:spPr>
          <a:xfrm>
            <a:off x="3048000" y="2690336"/>
            <a:ext cx="6096000" cy="1477328"/>
          </a:xfrm>
          <a:prstGeom prst="rect">
            <a:avLst/>
          </a:prstGeom>
        </p:spPr>
        <p:txBody>
          <a:bodyPr>
            <a:spAutoFit/>
          </a:bodyPr>
          <a:lstStyle/>
          <a:p>
            <a:pPr>
              <a:buFont typeface="Arial" panose="020B0604020202020204" pitchFamily="34" charset="0"/>
              <a:buChar char="•"/>
            </a:pPr>
            <a:r>
              <a:rPr lang="en-GB" dirty="0">
                <a:solidFill>
                  <a:srgbClr val="000000"/>
                </a:solidFill>
                <a:latin typeface="Verdana" panose="020B0604030504040204" pitchFamily="34" charset="0"/>
                <a:hlinkClick r:id="rId8" tooltip="Download our Curriculum for Life Module - Session 2"/>
              </a:rPr>
              <a:t>Curriculum for Life Module - Session 2 (PDF 1.31 MB opens in a new window)</a:t>
            </a:r>
            <a:r>
              <a:rPr lang="en-GB" dirty="0">
                <a:solidFill>
                  <a:srgbClr val="000000"/>
                </a:solidFill>
                <a:latin typeface="Verdana" panose="020B0604030504040204" pitchFamily="34" charset="0"/>
              </a:rPr>
              <a:t/>
            </a:r>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r>
              <a:rPr lang="en-GB" dirty="0"/>
              <a:t/>
            </a:r>
            <a:br>
              <a:rPr lang="en-GB" dirty="0"/>
            </a:br>
            <a:endParaRPr lang="en-GB" dirty="0"/>
          </a:p>
        </p:txBody>
      </p:sp>
      <p:sp>
        <p:nvSpPr>
          <p:cNvPr id="12" name="Rectangle 11"/>
          <p:cNvSpPr/>
          <p:nvPr/>
        </p:nvSpPr>
        <p:spPr>
          <a:xfrm>
            <a:off x="3048000" y="2690336"/>
            <a:ext cx="6096000" cy="1477328"/>
          </a:xfrm>
          <a:prstGeom prst="rect">
            <a:avLst/>
          </a:prstGeom>
        </p:spPr>
        <p:txBody>
          <a:bodyPr>
            <a:spAutoFit/>
          </a:bodyPr>
          <a:lstStyle/>
          <a:p>
            <a:pPr>
              <a:buFont typeface="Arial" panose="020B0604020202020204" pitchFamily="34" charset="0"/>
              <a:buChar char="•"/>
            </a:pPr>
            <a:r>
              <a:rPr lang="en-GB" dirty="0">
                <a:solidFill>
                  <a:srgbClr val="000000"/>
                </a:solidFill>
                <a:latin typeface="Verdana" panose="020B0604030504040204" pitchFamily="34" charset="0"/>
                <a:hlinkClick r:id="rId8" tooltip="Download our Curriculum for Life Module - Session 2"/>
              </a:rPr>
              <a:t>Curriculum for Life Module - Session 2 (PDF 1.31 MB opens in a new window)</a:t>
            </a:r>
            <a:r>
              <a:rPr lang="en-GB" dirty="0">
                <a:solidFill>
                  <a:srgbClr val="000000"/>
                </a:solidFill>
                <a:latin typeface="Verdana" panose="020B0604030504040204" pitchFamily="34" charset="0"/>
              </a:rPr>
              <a:t/>
            </a:r>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r>
              <a:rPr lang="en-GB" dirty="0"/>
              <a:t/>
            </a:r>
            <a:br>
              <a:rPr lang="en-GB" dirty="0"/>
            </a:br>
            <a:endParaRPr lang="en-GB" dirty="0"/>
          </a:p>
        </p:txBody>
      </p:sp>
    </p:spTree>
    <p:extLst>
      <p:ext uri="{BB962C8B-B14F-4D97-AF65-F5344CB8AC3E}">
        <p14:creationId xmlns:p14="http://schemas.microsoft.com/office/powerpoint/2010/main" val="195867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 presetClass="entr" presetSubtype="2" fill="hold" nodeType="withEffect">
                                  <p:stCondLst>
                                    <p:cond delay="25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750" fill="hold"/>
                                        <p:tgtEl>
                                          <p:spTgt spid="17"/>
                                        </p:tgtEl>
                                        <p:attrNameLst>
                                          <p:attrName>ppt_x</p:attrName>
                                        </p:attrNameLst>
                                      </p:cBhvr>
                                      <p:tavLst>
                                        <p:tav tm="0">
                                          <p:val>
                                            <p:strVal val="1+#ppt_w/2"/>
                                          </p:val>
                                        </p:tav>
                                        <p:tav tm="100000">
                                          <p:val>
                                            <p:strVal val="#ppt_x"/>
                                          </p:val>
                                        </p:tav>
                                      </p:tavLst>
                                    </p:anim>
                                    <p:anim calcmode="lin" valueType="num">
                                      <p:cBhvr additive="base">
                                        <p:cTn id="14" dur="750" fill="hold"/>
                                        <p:tgtEl>
                                          <p:spTgt spid="17"/>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543799" y="1698172"/>
            <a:ext cx="5514249" cy="4847770"/>
            <a:chOff x="456715" y="557594"/>
            <a:chExt cx="5514249" cy="6126947"/>
          </a:xfrm>
        </p:grpSpPr>
        <p:sp>
          <p:nvSpPr>
            <p:cNvPr id="13" name="Rounded Rectangle 12"/>
            <p:cNvSpPr/>
            <p:nvPr/>
          </p:nvSpPr>
          <p:spPr>
            <a:xfrm>
              <a:off x="624044" y="783279"/>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281058" y="1696754"/>
            <a:ext cx="5499735" cy="4863702"/>
            <a:chOff x="456715" y="557594"/>
            <a:chExt cx="5499735" cy="6147083"/>
          </a:xfrm>
        </p:grpSpPr>
        <p:sp>
          <p:nvSpPr>
            <p:cNvPr id="16" name="Rounded Rectangle 15"/>
            <p:cNvSpPr/>
            <p:nvPr/>
          </p:nvSpPr>
          <p:spPr>
            <a:xfrm>
              <a:off x="609530" y="803415"/>
              <a:ext cx="5346920"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Content Placeholder 2"/>
          <p:cNvSpPr txBox="1">
            <a:spLocks/>
          </p:cNvSpPr>
          <p:nvPr/>
        </p:nvSpPr>
        <p:spPr>
          <a:xfrm>
            <a:off x="869888" y="4874632"/>
            <a:ext cx="4685402" cy="557700"/>
          </a:xfrm>
          <a:prstGeom prst="rect">
            <a:avLst/>
          </a:prstGeom>
          <a:ln>
            <a:no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buNone/>
            </a:pPr>
            <a:r>
              <a:rPr lang="en-GB" sz="2400" b="1" dirty="0" smtClean="0">
                <a:solidFill>
                  <a:srgbClr val="67CFE3"/>
                </a:solidFill>
              </a:rPr>
              <a:t>Total </a:t>
            </a:r>
            <a:r>
              <a:rPr lang="en-GB" sz="2400" b="1" dirty="0">
                <a:solidFill>
                  <a:srgbClr val="67CFE3"/>
                </a:solidFill>
              </a:rPr>
              <a:t>to be paid </a:t>
            </a:r>
            <a:r>
              <a:rPr lang="en-GB" sz="2400" b="1" dirty="0" smtClean="0">
                <a:solidFill>
                  <a:srgbClr val="67CFE3"/>
                </a:solidFill>
              </a:rPr>
              <a:t>back</a:t>
            </a:r>
            <a:br>
              <a:rPr lang="en-GB" sz="2400" b="1" dirty="0" smtClean="0">
                <a:solidFill>
                  <a:srgbClr val="67CFE3"/>
                </a:solidFill>
              </a:rPr>
            </a:br>
            <a:r>
              <a:rPr lang="en-GB" sz="2400" b="1" u="sng" dirty="0" smtClean="0">
                <a:solidFill>
                  <a:srgbClr val="00A1DF"/>
                </a:solidFill>
              </a:rPr>
              <a:t>£4,113</a:t>
            </a:r>
            <a:endParaRPr lang="en-GB" sz="2400" b="1" u="sng" dirty="0">
              <a:solidFill>
                <a:srgbClr val="00A1DF"/>
              </a:solidFill>
            </a:endParaRPr>
          </a:p>
        </p:txBody>
      </p:sp>
      <p:sp>
        <p:nvSpPr>
          <p:cNvPr id="22" name="Rectangle 21"/>
          <p:cNvSpPr/>
          <p:nvPr/>
        </p:nvSpPr>
        <p:spPr>
          <a:xfrm>
            <a:off x="933084" y="3102648"/>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APR = 311.3%</a:t>
            </a:r>
          </a:p>
        </p:txBody>
      </p:sp>
      <p:sp>
        <p:nvSpPr>
          <p:cNvPr id="23" name="Rectangle 22"/>
          <p:cNvSpPr/>
          <p:nvPr/>
        </p:nvSpPr>
        <p:spPr>
          <a:xfrm>
            <a:off x="933084" y="3613273"/>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12 month loan</a:t>
            </a:r>
          </a:p>
        </p:txBody>
      </p:sp>
      <p:sp>
        <p:nvSpPr>
          <p:cNvPr id="24" name="Rectangle 23"/>
          <p:cNvSpPr/>
          <p:nvPr/>
        </p:nvSpPr>
        <p:spPr>
          <a:xfrm>
            <a:off x="933084" y="4123898"/>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Borrow £1000</a:t>
            </a:r>
          </a:p>
        </p:txBody>
      </p:sp>
      <p:sp>
        <p:nvSpPr>
          <p:cNvPr id="27" name="Content Placeholder 2"/>
          <p:cNvSpPr txBox="1">
            <a:spLocks/>
          </p:cNvSpPr>
          <p:nvPr/>
        </p:nvSpPr>
        <p:spPr>
          <a:xfrm>
            <a:off x="869889" y="5617032"/>
            <a:ext cx="2787712" cy="557700"/>
          </a:xfrm>
          <a:prstGeom prst="rect">
            <a:avLst/>
          </a:prstGeom>
          <a:ln>
            <a:no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GB" sz="2400" b="1" dirty="0">
                <a:solidFill>
                  <a:srgbClr val="FF3701"/>
                </a:solidFill>
              </a:rPr>
              <a:t>Interest paid £3,113</a:t>
            </a:r>
          </a:p>
        </p:txBody>
      </p:sp>
      <p:sp>
        <p:nvSpPr>
          <p:cNvPr id="28" name="Content Placeholder 2"/>
          <p:cNvSpPr txBox="1">
            <a:spLocks/>
          </p:cNvSpPr>
          <p:nvPr/>
        </p:nvSpPr>
        <p:spPr>
          <a:xfrm>
            <a:off x="6626799" y="4874632"/>
            <a:ext cx="4685402" cy="557700"/>
          </a:xfrm>
          <a:prstGeom prst="rect">
            <a:avLst/>
          </a:prstGeom>
          <a:ln>
            <a:no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buNone/>
            </a:pPr>
            <a:r>
              <a:rPr lang="en-GB" sz="2400" b="1" dirty="0" smtClean="0">
                <a:solidFill>
                  <a:srgbClr val="67CFE3"/>
                </a:solidFill>
              </a:rPr>
              <a:t>Total </a:t>
            </a:r>
            <a:r>
              <a:rPr lang="en-GB" sz="2400" b="1" dirty="0">
                <a:solidFill>
                  <a:srgbClr val="67CFE3"/>
                </a:solidFill>
              </a:rPr>
              <a:t>to be paid </a:t>
            </a:r>
            <a:r>
              <a:rPr lang="en-GB" sz="2400" b="1" dirty="0" smtClean="0">
                <a:solidFill>
                  <a:srgbClr val="67CFE3"/>
                </a:solidFill>
              </a:rPr>
              <a:t>back</a:t>
            </a:r>
            <a:br>
              <a:rPr lang="en-GB" sz="2400" b="1" dirty="0" smtClean="0">
                <a:solidFill>
                  <a:srgbClr val="67CFE3"/>
                </a:solidFill>
              </a:rPr>
            </a:br>
            <a:r>
              <a:rPr lang="en-GB" sz="2400" b="1" u="sng" dirty="0" smtClean="0">
                <a:solidFill>
                  <a:srgbClr val="00A1DF"/>
                </a:solidFill>
              </a:rPr>
              <a:t>£1,294</a:t>
            </a:r>
            <a:endParaRPr lang="en-GB" sz="2400" b="1" u="sng" dirty="0">
              <a:solidFill>
                <a:srgbClr val="00A1DF"/>
              </a:solidFill>
            </a:endParaRPr>
          </a:p>
        </p:txBody>
      </p:sp>
      <p:sp>
        <p:nvSpPr>
          <p:cNvPr id="29" name="Rectangle 28"/>
          <p:cNvSpPr/>
          <p:nvPr/>
        </p:nvSpPr>
        <p:spPr>
          <a:xfrm>
            <a:off x="6689995" y="3102648"/>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APR = 29.4%</a:t>
            </a:r>
          </a:p>
        </p:txBody>
      </p:sp>
      <p:sp>
        <p:nvSpPr>
          <p:cNvPr id="30" name="Rectangle 29"/>
          <p:cNvSpPr/>
          <p:nvPr/>
        </p:nvSpPr>
        <p:spPr>
          <a:xfrm>
            <a:off x="6689995" y="3613273"/>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12 month loan</a:t>
            </a:r>
          </a:p>
        </p:txBody>
      </p:sp>
      <p:sp>
        <p:nvSpPr>
          <p:cNvPr id="31" name="Rectangle 30"/>
          <p:cNvSpPr/>
          <p:nvPr/>
        </p:nvSpPr>
        <p:spPr>
          <a:xfrm>
            <a:off x="6689995" y="4123898"/>
            <a:ext cx="3009157" cy="403761"/>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GB" sz="2000" dirty="0"/>
              <a:t>Borrow £1000</a:t>
            </a:r>
          </a:p>
        </p:txBody>
      </p:sp>
      <p:sp>
        <p:nvSpPr>
          <p:cNvPr id="32" name="Rectangle 31"/>
          <p:cNvSpPr/>
          <p:nvPr/>
        </p:nvSpPr>
        <p:spPr>
          <a:xfrm>
            <a:off x="6621957" y="5670883"/>
            <a:ext cx="2493824" cy="505972"/>
          </a:xfrm>
          <a:prstGeom prst="rect">
            <a:avLst/>
          </a:prstGeom>
        </p:spPr>
        <p:txBody>
          <a:bodyPr wrap="none">
            <a:spAutoFit/>
          </a:bodyPr>
          <a:lstStyle/>
          <a:p>
            <a:pPr>
              <a:lnSpc>
                <a:spcPct val="120000"/>
              </a:lnSpc>
              <a:spcBef>
                <a:spcPts val="600"/>
              </a:spcBef>
            </a:pPr>
            <a:r>
              <a:rPr lang="en-GB" sz="2400" b="1" dirty="0">
                <a:solidFill>
                  <a:srgbClr val="08C411"/>
                </a:solidFill>
              </a:rPr>
              <a:t>Interest paid £294</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90244">
            <a:off x="10679300" y="2429636"/>
            <a:ext cx="786753" cy="786753"/>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80438">
            <a:off x="10527479" y="2094195"/>
            <a:ext cx="786753" cy="78675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233">
            <a:off x="10151268" y="1865995"/>
            <a:ext cx="786753" cy="786753"/>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650" y="1897777"/>
            <a:ext cx="954925" cy="125289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310" y="658424"/>
            <a:ext cx="6245476" cy="69211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666" y="1983091"/>
            <a:ext cx="2323458" cy="86454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8551" y="1963490"/>
            <a:ext cx="1850742" cy="472575"/>
          </a:xfrm>
          <a:prstGeom prst="rect">
            <a:avLst/>
          </a:prstGeom>
        </p:spPr>
      </p:pic>
    </p:spTree>
    <p:extLst>
      <p:ext uri="{BB962C8B-B14F-4D97-AF65-F5344CB8AC3E}">
        <p14:creationId xmlns:p14="http://schemas.microsoft.com/office/powerpoint/2010/main" val="3931643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par>
                                <p:cTn id="66" presetID="31"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 calcmode="lin" valueType="num">
                                      <p:cBhvr>
                                        <p:cTn id="70" dur="500" fill="hold"/>
                                        <p:tgtEl>
                                          <p:spTgt spid="40"/>
                                        </p:tgtEl>
                                        <p:attrNameLst>
                                          <p:attrName>style.rotation</p:attrName>
                                        </p:attrNameLst>
                                      </p:cBhvr>
                                      <p:tavLst>
                                        <p:tav tm="0">
                                          <p:val>
                                            <p:fltVal val="90"/>
                                          </p:val>
                                        </p:tav>
                                        <p:tav tm="100000">
                                          <p:val>
                                            <p:fltVal val="0"/>
                                          </p:val>
                                        </p:tav>
                                      </p:tavLst>
                                    </p:anim>
                                    <p:animEffect transition="in" filter="fade">
                                      <p:cBhvr>
                                        <p:cTn id="71" dur="500"/>
                                        <p:tgtEl>
                                          <p:spTgt spid="40"/>
                                        </p:tgtEl>
                                      </p:cBhvr>
                                    </p:animEffect>
                                  </p:childTnLst>
                                </p:cTn>
                              </p:par>
                              <p:par>
                                <p:cTn id="72" presetID="31" presetClass="entr" presetSubtype="0" fill="hold" nodeType="withEffect">
                                  <p:stCondLst>
                                    <p:cond delay="25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 calcmode="lin" valueType="num">
                                      <p:cBhvr>
                                        <p:cTn id="76" dur="500" fill="hold"/>
                                        <p:tgtEl>
                                          <p:spTgt spid="39"/>
                                        </p:tgtEl>
                                        <p:attrNameLst>
                                          <p:attrName>style.rotation</p:attrName>
                                        </p:attrNameLst>
                                      </p:cBhvr>
                                      <p:tavLst>
                                        <p:tav tm="0">
                                          <p:val>
                                            <p:fltVal val="90"/>
                                          </p:val>
                                        </p:tav>
                                        <p:tav tm="100000">
                                          <p:val>
                                            <p:fltVal val="0"/>
                                          </p:val>
                                        </p:tav>
                                      </p:tavLst>
                                    </p:anim>
                                    <p:animEffect transition="in" filter="fade">
                                      <p:cBhvr>
                                        <p:cTn id="77" dur="500"/>
                                        <p:tgtEl>
                                          <p:spTgt spid="39"/>
                                        </p:tgtEl>
                                      </p:cBhvr>
                                    </p:animEffect>
                                  </p:childTnLst>
                                </p:cTn>
                              </p:par>
                              <p:par>
                                <p:cTn id="78" presetID="31" presetClass="entr" presetSubtype="0" fill="hold" nodeType="withEffect">
                                  <p:stCondLst>
                                    <p:cond delay="50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 calcmode="lin" valueType="num">
                                      <p:cBhvr>
                                        <p:cTn id="82" dur="500" fill="hold"/>
                                        <p:tgtEl>
                                          <p:spTgt spid="38"/>
                                        </p:tgtEl>
                                        <p:attrNameLst>
                                          <p:attrName>style.rotation</p:attrName>
                                        </p:attrNameLst>
                                      </p:cBhvr>
                                      <p:tavLst>
                                        <p:tav tm="0">
                                          <p:val>
                                            <p:fltVal val="90"/>
                                          </p:val>
                                        </p:tav>
                                        <p:tav tm="100000">
                                          <p:val>
                                            <p:fltVal val="0"/>
                                          </p:val>
                                        </p:tav>
                                      </p:tavLst>
                                    </p:anim>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anim calcmode="lin" valueType="num">
                                      <p:cBhvr>
                                        <p:cTn id="89" dur="500" fill="hold"/>
                                        <p:tgtEl>
                                          <p:spTgt spid="29"/>
                                        </p:tgtEl>
                                        <p:attrNameLst>
                                          <p:attrName>ppt_x</p:attrName>
                                        </p:attrNameLst>
                                      </p:cBhvr>
                                      <p:tavLst>
                                        <p:tav tm="0">
                                          <p:val>
                                            <p:strVal val="#ppt_x"/>
                                          </p:val>
                                        </p:tav>
                                        <p:tav tm="100000">
                                          <p:val>
                                            <p:strVal val="#ppt_x"/>
                                          </p:val>
                                        </p:tav>
                                      </p:tavLst>
                                    </p:anim>
                                    <p:anim calcmode="lin" valueType="num">
                                      <p:cBhvr>
                                        <p:cTn id="9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anim calcmode="lin" valueType="num">
                                      <p:cBhvr>
                                        <p:cTn id="103" dur="500" fill="hold"/>
                                        <p:tgtEl>
                                          <p:spTgt spid="31"/>
                                        </p:tgtEl>
                                        <p:attrNameLst>
                                          <p:attrName>ppt_x</p:attrName>
                                        </p:attrNameLst>
                                      </p:cBhvr>
                                      <p:tavLst>
                                        <p:tav tm="0">
                                          <p:val>
                                            <p:strVal val="#ppt_x"/>
                                          </p:val>
                                        </p:tav>
                                        <p:tav tm="100000">
                                          <p:val>
                                            <p:strVal val="#ppt_x"/>
                                          </p:val>
                                        </p:tav>
                                      </p:tavLst>
                                    </p:anim>
                                    <p:anim calcmode="lin" valueType="num">
                                      <p:cBhvr>
                                        <p:cTn id="10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500" fill="hold"/>
                                        <p:tgtEl>
                                          <p:spTgt spid="32"/>
                                        </p:tgtEl>
                                        <p:attrNameLst>
                                          <p:attrName>ppt_w</p:attrName>
                                        </p:attrNameLst>
                                      </p:cBhvr>
                                      <p:tavLst>
                                        <p:tav tm="0">
                                          <p:val>
                                            <p:fltVal val="0"/>
                                          </p:val>
                                        </p:tav>
                                        <p:tav tm="100000">
                                          <p:val>
                                            <p:strVal val="#ppt_w"/>
                                          </p:val>
                                        </p:tav>
                                      </p:tavLst>
                                    </p:anim>
                                    <p:anim calcmode="lin" valueType="num">
                                      <p:cBhvr>
                                        <p:cTn id="115" dur="500" fill="hold"/>
                                        <p:tgtEl>
                                          <p:spTgt spid="32"/>
                                        </p:tgtEl>
                                        <p:attrNameLst>
                                          <p:attrName>ppt_h</p:attrName>
                                        </p:attrNameLst>
                                      </p:cBhvr>
                                      <p:tavLst>
                                        <p:tav tm="0">
                                          <p:val>
                                            <p:fltVal val="0"/>
                                          </p:val>
                                        </p:tav>
                                        <p:tav tm="100000">
                                          <p:val>
                                            <p:strVal val="#ppt_h"/>
                                          </p:val>
                                        </p:tav>
                                      </p:tavLst>
                                    </p:anim>
                                    <p:animEffect transition="in" filter="fade">
                                      <p:cBhvr>
                                        <p:cTn id="1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23" grpId="0" animBg="1"/>
      <p:bldP spid="24" grpId="0" animBg="1"/>
      <p:bldP spid="27" grpId="0"/>
      <p:bldP spid="28" grpId="0"/>
      <p:bldP spid="29" grpId="0" animBg="1"/>
      <p:bldP spid="30"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543799" y="2109926"/>
            <a:ext cx="11236993" cy="4436016"/>
            <a:chOff x="456715" y="557594"/>
            <a:chExt cx="11236993" cy="6126947"/>
          </a:xfrm>
        </p:grpSpPr>
        <p:sp>
          <p:nvSpPr>
            <p:cNvPr id="36" name="Rounded Rectangle 35"/>
            <p:cNvSpPr/>
            <p:nvPr/>
          </p:nvSpPr>
          <p:spPr>
            <a:xfrm>
              <a:off x="624043" y="783279"/>
              <a:ext cx="11069665" cy="5901262"/>
            </a:xfrm>
            <a:prstGeom prst="roundRect">
              <a:avLst>
                <a:gd name="adj" fmla="val 2734"/>
              </a:avLst>
            </a:prstGeom>
            <a:solidFill>
              <a:srgbClr val="56C7E3">
                <a:alpha val="35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456715" y="557594"/>
              <a:ext cx="11084179"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Content Placeholder 2"/>
          <p:cNvSpPr txBox="1">
            <a:spLocks/>
          </p:cNvSpPr>
          <p:nvPr/>
        </p:nvSpPr>
        <p:spPr>
          <a:xfrm>
            <a:off x="827139" y="2430107"/>
            <a:ext cx="4949547" cy="2399785"/>
          </a:xfrm>
          <a:prstGeom prst="rect">
            <a:avLst/>
          </a:prstGeom>
          <a:ln>
            <a:no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800" dirty="0" smtClean="0"/>
              <a:t>Tyler </a:t>
            </a:r>
            <a:r>
              <a:rPr lang="en-GB" sz="1800" dirty="0"/>
              <a:t>has just received an unexpected bill which means he now won’t have enough money to </a:t>
            </a:r>
            <a:r>
              <a:rPr lang="en-GB" sz="1800" dirty="0" smtClean="0"/>
              <a:t/>
            </a:r>
            <a:br>
              <a:rPr lang="en-GB" sz="1800" dirty="0" smtClean="0"/>
            </a:br>
            <a:r>
              <a:rPr lang="en-GB" sz="1800" dirty="0" smtClean="0"/>
              <a:t>cover </a:t>
            </a:r>
            <a:r>
              <a:rPr lang="en-GB" sz="1800" dirty="0"/>
              <a:t>his outgoings for the rest of the month. </a:t>
            </a:r>
          </a:p>
          <a:p>
            <a:pPr marL="0" indent="0">
              <a:lnSpc>
                <a:spcPct val="100000"/>
              </a:lnSpc>
              <a:spcBef>
                <a:spcPts val="600"/>
              </a:spcBef>
              <a:buNone/>
            </a:pPr>
            <a:r>
              <a:rPr lang="en-GB" sz="1800" dirty="0"/>
              <a:t>He decides to get a loan from a pay day loan </a:t>
            </a:r>
            <a:r>
              <a:rPr lang="en-GB" sz="1800" dirty="0" smtClean="0"/>
              <a:t>company</a:t>
            </a:r>
            <a:r>
              <a:rPr lang="en-GB" sz="1800" dirty="0"/>
              <a:t>, borrowing £300 for </a:t>
            </a:r>
            <a:r>
              <a:rPr lang="en-GB" sz="1800" dirty="0" smtClean="0"/>
              <a:t>one </a:t>
            </a:r>
            <a:r>
              <a:rPr lang="en-GB" sz="1800" dirty="0"/>
              <a:t>month. </a:t>
            </a:r>
            <a:endParaRPr lang="en-GB" sz="1800" dirty="0" smtClean="0"/>
          </a:p>
          <a:p>
            <a:pPr marL="0" indent="0">
              <a:lnSpc>
                <a:spcPct val="100000"/>
              </a:lnSpc>
              <a:spcBef>
                <a:spcPts val="600"/>
              </a:spcBef>
              <a:buNone/>
            </a:pPr>
            <a:r>
              <a:rPr lang="en-GB" sz="1800" dirty="0" smtClean="0"/>
              <a:t/>
            </a:r>
            <a:br>
              <a:rPr lang="en-GB" sz="1800" dirty="0" smtClean="0"/>
            </a:br>
            <a:r>
              <a:rPr lang="en-GB" b="1" dirty="0" smtClean="0">
                <a:solidFill>
                  <a:srgbClr val="00A1DF"/>
                </a:solidFill>
              </a:rPr>
              <a:t>Total </a:t>
            </a:r>
            <a:r>
              <a:rPr lang="en-GB" b="1" dirty="0">
                <a:solidFill>
                  <a:srgbClr val="00A1DF"/>
                </a:solidFill>
              </a:rPr>
              <a:t>repayment: £</a:t>
            </a:r>
            <a:r>
              <a:rPr lang="en-GB" b="1" dirty="0" smtClean="0">
                <a:solidFill>
                  <a:srgbClr val="00A1DF"/>
                </a:solidFill>
              </a:rPr>
              <a:t>386.64</a:t>
            </a:r>
            <a:endParaRPr lang="en-GB" sz="2000" dirty="0"/>
          </a:p>
        </p:txBody>
      </p:sp>
      <p:sp>
        <p:nvSpPr>
          <p:cNvPr id="4" name="Rectangle 3"/>
          <p:cNvSpPr/>
          <p:nvPr/>
        </p:nvSpPr>
        <p:spPr>
          <a:xfrm>
            <a:off x="6535462" y="2485643"/>
            <a:ext cx="4538938" cy="2973122"/>
          </a:xfrm>
          <a:prstGeom prst="rect">
            <a:avLst/>
          </a:prstGeom>
        </p:spPr>
        <p:txBody>
          <a:bodyPr wrap="square">
            <a:spAutoFit/>
          </a:bodyPr>
          <a:lstStyle/>
          <a:p>
            <a:pPr>
              <a:spcBef>
                <a:spcPts val="600"/>
              </a:spcBef>
            </a:pPr>
            <a:r>
              <a:rPr lang="en-GB" dirty="0" smtClean="0"/>
              <a:t>Tyler decides not to pay back the loan and leave it for another month. The pay day loan company he borrowed the original £300 from will now charge Tyler extra fees and interest for the late repayment.</a:t>
            </a:r>
          </a:p>
          <a:p>
            <a:pPr>
              <a:lnSpc>
                <a:spcPct val="80000"/>
              </a:lnSpc>
              <a:spcBef>
                <a:spcPts val="600"/>
              </a:spcBef>
            </a:pPr>
            <a:r>
              <a:rPr lang="en-GB" sz="2800" b="1" dirty="0">
                <a:solidFill>
                  <a:srgbClr val="00A1DF"/>
                </a:solidFill>
              </a:rPr>
              <a:t/>
            </a:r>
            <a:br>
              <a:rPr lang="en-GB" sz="2800" b="1" dirty="0">
                <a:solidFill>
                  <a:srgbClr val="00A1DF"/>
                </a:solidFill>
              </a:rPr>
            </a:br>
            <a:r>
              <a:rPr lang="en-GB" sz="2800" b="1" dirty="0" smtClean="0">
                <a:solidFill>
                  <a:srgbClr val="00A1DF"/>
                </a:solidFill>
              </a:rPr>
              <a:t>Total </a:t>
            </a:r>
            <a:r>
              <a:rPr lang="en-GB" sz="2800" b="1" dirty="0">
                <a:solidFill>
                  <a:srgbClr val="00A1DF"/>
                </a:solidFill>
              </a:rPr>
              <a:t>repayment after </a:t>
            </a:r>
            <a:r>
              <a:rPr lang="en-GB" sz="2800" b="1" dirty="0" smtClean="0">
                <a:solidFill>
                  <a:srgbClr val="00A1DF"/>
                </a:solidFill>
              </a:rPr>
              <a:t/>
            </a:r>
            <a:br>
              <a:rPr lang="en-GB" sz="2800" b="1" dirty="0" smtClean="0">
                <a:solidFill>
                  <a:srgbClr val="00A1DF"/>
                </a:solidFill>
              </a:rPr>
            </a:br>
            <a:r>
              <a:rPr lang="en-GB" sz="2800" b="1" dirty="0" smtClean="0">
                <a:solidFill>
                  <a:srgbClr val="00A1DF"/>
                </a:solidFill>
              </a:rPr>
              <a:t>two </a:t>
            </a:r>
            <a:r>
              <a:rPr lang="en-GB" sz="2800" b="1" dirty="0">
                <a:solidFill>
                  <a:srgbClr val="00A1DF"/>
                </a:solidFill>
              </a:rPr>
              <a:t>months: £498</a:t>
            </a:r>
          </a:p>
          <a:p>
            <a:pPr>
              <a:spcBef>
                <a:spcPts val="600"/>
              </a:spcBef>
            </a:pPr>
            <a:endParaRPr lang="en-GB" dirty="0"/>
          </a:p>
        </p:txBody>
      </p:sp>
      <p:cxnSp>
        <p:nvCxnSpPr>
          <p:cNvPr id="42" name="Straight Connector 41"/>
          <p:cNvCxnSpPr/>
          <p:nvPr/>
        </p:nvCxnSpPr>
        <p:spPr>
          <a:xfrm>
            <a:off x="6085888" y="2485643"/>
            <a:ext cx="0" cy="2488693"/>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03702" y="1278929"/>
            <a:ext cx="4964372" cy="643894"/>
          </a:xfrm>
          <a:prstGeom prst="rect">
            <a:avLst/>
          </a:prstGeom>
        </p:spPr>
        <p:txBody>
          <a:bodyPr wrap="none">
            <a:spAutoFit/>
          </a:bodyPr>
          <a:lstStyle/>
          <a:p>
            <a:pPr>
              <a:lnSpc>
                <a:spcPct val="120000"/>
              </a:lnSpc>
              <a:spcBef>
                <a:spcPts val="600"/>
              </a:spcBef>
            </a:pPr>
            <a:r>
              <a:rPr lang="en-GB" sz="3200" b="1" dirty="0">
                <a:solidFill>
                  <a:srgbClr val="00A1DF"/>
                </a:solidFill>
              </a:rPr>
              <a:t>Pay Day Loan - APR = 2000%</a:t>
            </a:r>
          </a:p>
        </p:txBody>
      </p:sp>
      <p:grpSp>
        <p:nvGrpSpPr>
          <p:cNvPr id="51" name="Group 50"/>
          <p:cNvGrpSpPr/>
          <p:nvPr/>
        </p:nvGrpSpPr>
        <p:grpSpPr>
          <a:xfrm>
            <a:off x="640475" y="5367426"/>
            <a:ext cx="10890825" cy="923777"/>
            <a:chOff x="640475" y="5367426"/>
            <a:chExt cx="10890825" cy="923777"/>
          </a:xfrm>
        </p:grpSpPr>
        <p:sp>
          <p:nvSpPr>
            <p:cNvPr id="46" name="Rounded Rectangle 45"/>
            <p:cNvSpPr/>
            <p:nvPr/>
          </p:nvSpPr>
          <p:spPr>
            <a:xfrm>
              <a:off x="640475" y="5367426"/>
              <a:ext cx="10890825" cy="923777"/>
            </a:xfrm>
            <a:prstGeom prst="roundRect">
              <a:avLst>
                <a:gd name="adj" fmla="val 8811"/>
              </a:avLst>
            </a:prstGeom>
            <a:solidFill>
              <a:srgbClr val="67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grpSp>
          <p:nvGrpSpPr>
            <p:cNvPr id="50" name="Group 49"/>
            <p:cNvGrpSpPr/>
            <p:nvPr/>
          </p:nvGrpSpPr>
          <p:grpSpPr>
            <a:xfrm>
              <a:off x="1542495" y="5397652"/>
              <a:ext cx="9086784" cy="892552"/>
              <a:chOff x="1542495" y="5354110"/>
              <a:chExt cx="9086784" cy="892552"/>
            </a:xfrm>
          </p:grpSpPr>
          <p:sp>
            <p:nvSpPr>
              <p:cNvPr id="49" name="Rectangle 48"/>
              <p:cNvSpPr/>
              <p:nvPr/>
            </p:nvSpPr>
            <p:spPr>
              <a:xfrm>
                <a:off x="8258629" y="5788878"/>
                <a:ext cx="1161142" cy="37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542495" y="5354110"/>
                <a:ext cx="9086784" cy="892552"/>
              </a:xfrm>
              <a:prstGeom prst="rect">
                <a:avLst/>
              </a:prstGeom>
            </p:spPr>
            <p:txBody>
              <a:bodyPr wrap="square">
                <a:spAutoFit/>
              </a:bodyPr>
              <a:lstStyle/>
              <a:p>
                <a:pPr algn="ctr">
                  <a:spcBef>
                    <a:spcPts val="600"/>
                  </a:spcBef>
                </a:pPr>
                <a:r>
                  <a:rPr lang="en-GB" sz="2400" b="1" dirty="0">
                    <a:solidFill>
                      <a:schemeClr val="bg1"/>
                    </a:solidFill>
                  </a:rPr>
                  <a:t>If Tyler continues to ignore his repayments, after 12 months the total interest on the </a:t>
                </a:r>
                <a:r>
                  <a:rPr lang="en-GB" sz="2400" b="1" dirty="0" smtClean="0">
                    <a:solidFill>
                      <a:schemeClr val="bg1"/>
                    </a:solidFill>
                  </a:rPr>
                  <a:t>original £300 </a:t>
                </a:r>
                <a:r>
                  <a:rPr lang="en-GB" sz="2400" b="1" dirty="0">
                    <a:solidFill>
                      <a:schemeClr val="bg1"/>
                    </a:solidFill>
                  </a:rPr>
                  <a:t>loan would be </a:t>
                </a:r>
                <a:r>
                  <a:rPr lang="en-GB" sz="2800" b="1" dirty="0">
                    <a:solidFill>
                      <a:srgbClr val="FF3701"/>
                    </a:solidFill>
                  </a:rPr>
                  <a:t>£6,000!</a:t>
                </a:r>
                <a:endParaRPr lang="en-GB" sz="1400" b="1" dirty="0">
                  <a:solidFill>
                    <a:srgbClr val="FF3701"/>
                  </a:solidFill>
                </a:endParaRPr>
              </a:p>
            </p:txBody>
          </p:sp>
        </p:gr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310" y="658424"/>
            <a:ext cx="6245476" cy="692111"/>
          </a:xfrm>
          <a:prstGeom prst="rect">
            <a:avLst/>
          </a:prstGeom>
        </p:spPr>
      </p:pic>
    </p:spTree>
    <p:extLst>
      <p:ext uri="{BB962C8B-B14F-4D97-AF65-F5344CB8AC3E}">
        <p14:creationId xmlns:p14="http://schemas.microsoft.com/office/powerpoint/2010/main" val="249777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A1DF"/>
      </a:hlink>
      <a:folHlink>
        <a:srgbClr val="00A1D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C55B7547C6F204E9C3BBC6E1CE83921" ma:contentTypeVersion="13" ma:contentTypeDescription="Create a new document." ma:contentTypeScope="" ma:versionID="6546a3bd350a16fdcfac560bb30eec93">
  <xsd:schema xmlns:xsd="http://www.w3.org/2001/XMLSchema" xmlns:xs="http://www.w3.org/2001/XMLSchema" xmlns:p="http://schemas.microsoft.com/office/2006/metadata/properties" xmlns:ns2="db9525ab-d42f-49f6-b821-20929a58080b" xmlns:ns3="8f3bf723-137d-4f76-b61a-a8c9c3da23ed" targetNamespace="http://schemas.microsoft.com/office/2006/metadata/properties" ma:root="true" ma:fieldsID="0ac95aae9a912d29f7769fe7caa9c75c" ns2:_="" ns3:_="">
    <xsd:import namespace="db9525ab-d42f-49f6-b821-20929a58080b"/>
    <xsd:import namespace="8f3bf723-137d-4f76-b61a-a8c9c3da23ed"/>
    <xsd:element name="properties">
      <xsd:complexType>
        <xsd:sequence>
          <xsd:element name="documentManagement">
            <xsd:complexType>
              <xsd:all>
                <xsd:element ref="ns2:Created_x0020_By_x0020_SP10" minOccurs="0"/>
                <xsd:element ref="ns2:Modify_x0020_By_x0020_SP10" minOccurs="0"/>
                <xsd:element ref="ns2:Migrated_x0020_Date" minOccurs="0"/>
                <xsd:element ref="ns3:Classification"/>
                <xsd:element ref="ns3:Classification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525ab-d42f-49f6-b821-20929a58080b" elementFormDefault="qualified">
    <xsd:import namespace="http://schemas.microsoft.com/office/2006/documentManagement/types"/>
    <xsd:import namespace="http://schemas.microsoft.com/office/infopath/2007/PartnerControls"/>
    <xsd:element name="Created_x0020_By_x0020_SP10" ma:index="8" nillable="true" ma:displayName="Created By SP10" ma:internalName="Created_x0020_By_x0020_SP10">
      <xsd:simpleType>
        <xsd:restriction base="dms:Text"/>
      </xsd:simpleType>
    </xsd:element>
    <xsd:element name="Modify_x0020_By_x0020_SP10" ma:index="9" nillable="true" ma:displayName="Modify By SP10" ma:internalName="Modify_x0020_By_x0020_SP10">
      <xsd:simpleType>
        <xsd:restriction base="dms:Text"/>
      </xsd:simpleType>
    </xsd:element>
    <xsd:element name="Migrated_x0020_Date" ma:index="10" nillable="true" ma:displayName="Migrated Date" ma:internalName="Migrate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3bf723-137d-4f76-b61a-a8c9c3da23ed" elementFormDefault="qualified">
    <xsd:import namespace="http://schemas.microsoft.com/office/2006/documentManagement/types"/>
    <xsd:import namespace="http://schemas.microsoft.com/office/infopath/2007/PartnerControls"/>
    <xsd:element name="Classification" ma:index="11" ma:displayName="Classification" ma:internalName="Classification">
      <xsd:simpleType>
        <xsd:restriction base="dms:Choice">
          <xsd:enumeration value="Internal Use"/>
          <xsd:enumeration value="Public"/>
          <xsd:enumeration value="UU Confidential"/>
        </xsd:restriction>
      </xsd:simpleType>
    </xsd:element>
    <xsd:element name="Classificationexpirationdate" ma:index="12" nillable="true" ma:displayName="Classification expiration date" ma:internalName="Classificationexpirationdate">
      <xsd:simpleType>
        <xsd:restriction base="dms:DateTime"/>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dify_x0020_By_x0020_SP10 xmlns="db9525ab-d42f-49f6-b821-20929a58080b" xsi:nil="true"/>
    <Classificationexpirationdate xmlns="8f3bf723-137d-4f76-b61a-a8c9c3da23ed" xsi:nil="true"/>
    <Migrated_x0020_Date xmlns="db9525ab-d42f-49f6-b821-20929a58080b" xsi:nil="true"/>
    <Created_x0020_By_x0020_SP10 xmlns="db9525ab-d42f-49f6-b821-20929a58080b" xsi:nil="true"/>
    <Classification xmlns="8f3bf723-137d-4f76-b61a-a8c9c3da23ed">Internal Use</Classification>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526682-2B5B-43F9-B356-D0DA9B74BB48}">
  <ds:schemaRefs>
    <ds:schemaRef ds:uri="http://schemas.microsoft.com/sharepoint/events"/>
  </ds:schemaRefs>
</ds:datastoreItem>
</file>

<file path=customXml/itemProps2.xml><?xml version="1.0" encoding="utf-8"?>
<ds:datastoreItem xmlns:ds="http://schemas.openxmlformats.org/officeDocument/2006/customXml" ds:itemID="{774E317A-543F-445E-8ECB-24A693C1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525ab-d42f-49f6-b821-20929a58080b"/>
    <ds:schemaRef ds:uri="8f3bf723-137d-4f76-b61a-a8c9c3da2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1AE849-7A63-4FDB-8833-69FDBF16250A}">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b9525ab-d42f-49f6-b821-20929a58080b"/>
    <ds:schemaRef ds:uri="8f3bf723-137d-4f76-b61a-a8c9c3da23ed"/>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C6EA13E-C96D-4557-B4DB-7C5407CA09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3125</TotalTime>
  <Words>1301</Words>
  <Application>Microsoft Office PowerPoint</Application>
  <PresentationFormat>Widescreen</PresentationFormat>
  <Paragraphs>157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Utilities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money</dc:title>
  <dc:creator>Moffatt, Katie</dc:creator>
  <cp:lastModifiedBy>Mason, Megan</cp:lastModifiedBy>
  <cp:revision>167</cp:revision>
  <cp:lastPrinted>2018-08-24T08:59:43Z</cp:lastPrinted>
  <dcterms:created xsi:type="dcterms:W3CDTF">2018-08-09T15:34:44Z</dcterms:created>
  <dcterms:modified xsi:type="dcterms:W3CDTF">2019-07-05T07:21:18Z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0x010100BC55B7547C6F204E9C3BBC6E1CE83921</vt:lpwstr>
  </property>
  <property fmtid="{D5CDD505-2E9C-101B-9397-08002B2CF9AE}" pid="3" name="_dlc_DocIdItemGuid">
    <vt:lpwstr>a292a502-7156-43fe-9fd9-293d78cc3136</vt:lpwstr>
  </property>
  <property fmtid="{D5CDD505-2E9C-101B-9397-08002B2CF9AE}" pid="4" name="_dlc_DocId">
    <vt:lpwstr>Y72U6FY3H6JX-1603823128-186</vt:lpwstr>
  </property>
  <property fmtid="{D5CDD505-2E9C-101B-9397-08002B2CF9AE}" pid="5" name="_dlc_DocIdUrl">
    <vt:lpwstr>https://uusp/UU/Customer/psc/_layouts/15/DocIdRedir.aspx?ID=Y72U6FY3H6JX-1603823128-186, Y72U6FY3H6JX-1603823128-186</vt:lpwstr>
  </property>
</Properties>
</file>