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313" r:id="rId6"/>
    <p:sldId id="314" r:id="rId7"/>
    <p:sldId id="302" r:id="rId8"/>
    <p:sldId id="310" r:id="rId9"/>
    <p:sldId id="307" r:id="rId10"/>
    <p:sldId id="306" r:id="rId11"/>
    <p:sldId id="308" r:id="rId12"/>
    <p:sldId id="309" r:id="rId13"/>
    <p:sldId id="311" r:id="rId14"/>
    <p:sldId id="312" r:id="rId15"/>
    <p:sldId id="305" r:id="rId16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E1B3A57-63E3-4FFF-AE8D-DC6F61AD5856}">
          <p14:sldIdLst>
            <p14:sldId id="313"/>
            <p14:sldId id="314"/>
            <p14:sldId id="302"/>
            <p14:sldId id="310"/>
            <p14:sldId id="307"/>
            <p14:sldId id="306"/>
            <p14:sldId id="308"/>
            <p14:sldId id="309"/>
            <p14:sldId id="311"/>
            <p14:sldId id="312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26C"/>
    <a:srgbClr val="EFBEDB"/>
    <a:srgbClr val="843378"/>
    <a:srgbClr val="9ACAEB"/>
    <a:srgbClr val="00A1DF"/>
    <a:srgbClr val="7C98AB"/>
    <a:srgbClr val="003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2" autoAdjust="0"/>
    <p:restoredTop sz="76489" autoAdjust="0"/>
  </p:normalViewPr>
  <p:slideViewPr>
    <p:cSldViewPr snapToGrid="0">
      <p:cViewPr varScale="1">
        <p:scale>
          <a:sx n="85" d="100"/>
          <a:sy n="85" d="100"/>
        </p:scale>
        <p:origin x="9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E4D0-4EB5-4869-855A-286F6C4334BE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82B2C-39D2-4558-B6B6-95C08AAB04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8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25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Explain</a:t>
            </a:r>
            <a:r>
              <a:rPr lang="en-GB" baseline="0" dirty="0" smtClean="0"/>
              <a:t> that there are a number of organisations that provide help and support if people need advice.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235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Briefly</a:t>
            </a:r>
            <a:r>
              <a:rPr lang="en-GB" baseline="0" dirty="0" smtClean="0"/>
              <a:t> discuss what has been r</a:t>
            </a:r>
            <a:r>
              <a:rPr lang="en-GB" dirty="0" smtClean="0"/>
              <a:t>un through in the session and answer any</a:t>
            </a:r>
            <a:r>
              <a:rPr lang="en-GB" baseline="0" dirty="0" smtClean="0"/>
              <a:t> questions with the group to ensure they have understood the content.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Ask each of the participants for one thing that they have learnt today.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1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Explain what</a:t>
            </a:r>
            <a:r>
              <a:rPr lang="en-GB" baseline="0" dirty="0" smtClean="0"/>
              <a:t> the money management module is expected to help with.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Highlight that this is one lesson out of five and briefly what the other lessons include.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2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You may have heard the phrase ‘Credit score’ in the past but you’d be forgiven for not having a clue what it really is or why it’s so important to have a ‘good’ score.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This number</a:t>
            </a:r>
            <a:r>
              <a:rPr lang="en-GB" baseline="0" dirty="0" smtClean="0"/>
              <a:t> gives companies an easy view of your risk.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The aim is to keep improving your score.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30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You may have heard the phrase ‘Credit score’ in the past but you’d be forgiven for not having a clue what it really is or why it’s so important to have a ‘good’ score.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This number</a:t>
            </a:r>
            <a:r>
              <a:rPr lang="en-GB" baseline="0" dirty="0" smtClean="0"/>
              <a:t> gives companies an easy view of your risk.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The aim is to keep improving your score.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951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Most of the companies you deal with will share your payment history with credit reference agencies – some you may have heard of are Experian, Equifax and Call Credit.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Your credit score is used by companies to see how ‘financially healthy’ you are before they decide whether to loan you money, give you a credit card, a mortgage or even agree to a mobile phone contract.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/>
              <a:t>It will affect whether you can borrow and how much money you could borrow in the future.</a:t>
            </a:r>
            <a:r>
              <a:rPr lang="en-GB" sz="1200" baseline="0" dirty="0" smtClean="0"/>
              <a:t> </a:t>
            </a:r>
            <a:r>
              <a:rPr lang="en-GB" dirty="0" smtClean="0"/>
              <a:t>Some</a:t>
            </a:r>
            <a:r>
              <a:rPr lang="en-GB" baseline="0" dirty="0" smtClean="0"/>
              <a:t> companies may choose not to lend any money to you, or if they do it might only be for a smaller amount.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/>
              <a:t>It will affect how much interest you will be charged when borrowing money.</a:t>
            </a:r>
            <a:r>
              <a:rPr lang="en-GB" sz="1200" baseline="0" dirty="0" smtClean="0"/>
              <a:t> </a:t>
            </a:r>
            <a:r>
              <a:rPr lang="en-GB" baseline="0" dirty="0" smtClean="0"/>
              <a:t>The higher the interest, the more extra money you will have to pay back.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7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Run through the examples</a:t>
            </a:r>
            <a:r>
              <a:rPr lang="en-GB" baseline="0" dirty="0" smtClean="0"/>
              <a:t> that will explain some potential examples of what can negatively impact your credit score.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If you were to apply for a loan or mobile phone contract, the lender will check with these credit reference agencies to see how ‘good’ your payment history is before agreeing to your application.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If you have a history of missed payments, this will result in a ‘poor’ credit score which could put companies off giving you credit, or if they do, the rate of interest is likely to be higher.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Any late payments</a:t>
            </a:r>
            <a:r>
              <a:rPr lang="en-GB" baseline="0" dirty="0" smtClean="0"/>
              <a:t> will also negatively impact your credit score and reduce your chances of borrowing money.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03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Ask the</a:t>
            </a:r>
            <a:r>
              <a:rPr lang="en-GB" baseline="0" dirty="0" smtClean="0"/>
              <a:t> group to discuss and come up with ideas that they think will help to improve your credit score.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Once the group have come up with ideas, ask someone to read them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4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After this, run through the ways that can be used to improve your credit score.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Pay your bills on time</a:t>
            </a:r>
            <a:r>
              <a:rPr lang="en-GB" dirty="0" smtClean="0"/>
              <a:t>: a great way to prove you are capable of managing your finances. Try to pay by Direct Debit – better budgeting and it will always be on time.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Register on the electoral roll</a:t>
            </a:r>
            <a:r>
              <a:rPr lang="en-GB" dirty="0" smtClean="0"/>
              <a:t>: when you are old enough, register to vote. It will be harder to get credit if you are not on there.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Don’t make too many applications for credit</a:t>
            </a:r>
            <a:r>
              <a:rPr lang="en-GB" dirty="0" smtClean="0"/>
              <a:t>: this can suggest you are desperate for credit. Each time you apply for credit, it leaves a ‘footprint’ on your credit file that lenders can see.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Build a good credit history</a:t>
            </a:r>
            <a:r>
              <a:rPr lang="en-GB" dirty="0" smtClean="0"/>
              <a:t>: something as simple as paying your existing bills such as water or energy on time will help build this up.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Bring your balances down</a:t>
            </a:r>
            <a:r>
              <a:rPr lang="en-GB" dirty="0" smtClean="0"/>
              <a:t>: make sure you stay within any limits on credit cards. Aim to keep the balance less than half of your limit.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Review your credit report regularly</a:t>
            </a:r>
            <a:r>
              <a:rPr lang="en-GB" dirty="0" smtClean="0"/>
              <a:t>: check for mistakes on your file as well as fraudulent activity.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Manage high levels of existing debt</a:t>
            </a:r>
            <a:r>
              <a:rPr lang="en-GB" dirty="0" smtClean="0"/>
              <a:t>: try to pay off any outstanding debt before applying for new credit.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Don’t withdraw cash on credit cards</a:t>
            </a:r>
            <a:r>
              <a:rPr lang="en-GB" dirty="0" smtClean="0"/>
              <a:t>: this is expensive and lenders can see this as poor money management.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Don’t ignore the problem</a:t>
            </a:r>
            <a:r>
              <a:rPr lang="en-GB" dirty="0" smtClean="0"/>
              <a:t>: always contact your lender straight away if it looks like you can’t make a payment – they may be able to help you.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Check if you’re linked to another person</a:t>
            </a:r>
            <a:r>
              <a:rPr lang="en-GB" dirty="0" smtClean="0"/>
              <a:t>: having a spouse, friend or family member’s credit rating linked to yours through a joint account can affect your score. You should look to end financial associations with ex partners.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County Court Judgements (CCJs) &amp; Defaults</a:t>
            </a:r>
            <a:r>
              <a:rPr lang="en-GB" dirty="0" smtClean="0"/>
              <a:t>: any CCJs or Defaults against you for debt will have a serious impact on your credit score. Free organisations can help you get out of debt.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 smtClean="0"/>
              <a:t>Stability is key</a:t>
            </a:r>
            <a:r>
              <a:rPr lang="en-GB" dirty="0" smtClean="0"/>
              <a:t>: ensure you have a stable approach to improving your credit score.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03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Explain</a:t>
            </a:r>
            <a:r>
              <a:rPr lang="en-GB" baseline="0" dirty="0" smtClean="0"/>
              <a:t> that there are a number of organisations that provide help and support if people need advice.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82B2C-39D2-4558-B6B6-95C08AAB04E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1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76000"/>
          </a:xfrm>
          <a:prstGeom prst="rect">
            <a:avLst/>
          </a:prstGeom>
          <a:solidFill>
            <a:srgbClr val="77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A1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0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3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96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2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5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192000" cy="6876000"/>
          </a:xfrm>
          <a:prstGeom prst="rect">
            <a:avLst/>
          </a:prstGeom>
          <a:solidFill>
            <a:srgbClr val="77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A1DF"/>
              </a:solidFill>
            </a:endParaRPr>
          </a:p>
        </p:txBody>
      </p:sp>
      <p:sp>
        <p:nvSpPr>
          <p:cNvPr id="3" name="Isosceles Triangle 2"/>
          <p:cNvSpPr/>
          <p:nvPr userDrawn="1"/>
        </p:nvSpPr>
        <p:spPr>
          <a:xfrm rot="5400000">
            <a:off x="-23649" y="-6925"/>
            <a:ext cx="1926900" cy="1879603"/>
          </a:xfrm>
          <a:prstGeom prst="triangle">
            <a:avLst>
              <a:gd name="adj" fmla="val 443"/>
            </a:avLst>
          </a:prstGeom>
          <a:solidFill>
            <a:srgbClr val="EFBEDB"/>
          </a:solidFill>
          <a:ln>
            <a:noFill/>
          </a:ln>
          <a:effectLst>
            <a:outerShdw blurRad="495300" dist="50800" dir="5400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 rot="18900000">
            <a:off x="-73835" y="463598"/>
            <a:ext cx="1445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ACTIVITY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1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88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5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5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8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5972-7004-45F6-A25A-0465ADAB3CBC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A16B-9601-4055-B4DC-19B54E5D4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hyperlink" Target="https://www.unitedutilitie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tizensadvice.org.uk/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www.moneyadviceservice.org.uk/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oneysavingexpert.com/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r="22177"/>
          <a:stretch/>
        </p:blipFill>
        <p:spPr>
          <a:xfrm>
            <a:off x="2640751" y="0"/>
            <a:ext cx="9551249" cy="687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559300" cy="6876000"/>
          </a:xfrm>
          <a:prstGeom prst="rect">
            <a:avLst/>
          </a:prstGeom>
          <a:solidFill>
            <a:srgbClr val="77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88665" y="400098"/>
            <a:ext cx="1944000" cy="340131"/>
          </a:xfrm>
          <a:prstGeom prst="rect">
            <a:avLst/>
          </a:prstGeom>
          <a:solidFill>
            <a:srgbClr val="EFB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5599343"/>
            <a:ext cx="1662851" cy="7844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8666" y="412798"/>
            <a:ext cx="3223452" cy="533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>
                <a:solidFill>
                  <a:srgbClr val="77226C"/>
                </a:solidFill>
                <a:latin typeface="+mn-lt"/>
              </a:rPr>
              <a:t>Curriculum for Life   </a:t>
            </a:r>
            <a:r>
              <a:rPr lang="en-GB" sz="1800" dirty="0" smtClean="0">
                <a:solidFill>
                  <a:schemeClr val="bg1"/>
                </a:solidFill>
                <a:latin typeface="+mn-lt"/>
              </a:rPr>
              <a:t>Session 3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5" y="2590722"/>
            <a:ext cx="3712509" cy="16368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101280" y="5791200"/>
            <a:ext cx="2817859" cy="1084800"/>
            <a:chOff x="8602916" y="5599343"/>
            <a:chExt cx="3316224" cy="1276657"/>
          </a:xfrm>
        </p:grpSpPr>
        <p:sp>
          <p:nvSpPr>
            <p:cNvPr id="12" name="Rectangle 11"/>
            <p:cNvSpPr/>
            <p:nvPr/>
          </p:nvSpPr>
          <p:spPr>
            <a:xfrm>
              <a:off x="8602916" y="5599343"/>
              <a:ext cx="3316224" cy="1276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685" y="5868034"/>
              <a:ext cx="2814221" cy="584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4559300" cy="6876000"/>
          </a:xfrm>
          <a:prstGeom prst="rect">
            <a:avLst/>
          </a:prstGeom>
          <a:solidFill>
            <a:srgbClr val="77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9" y="1245847"/>
            <a:ext cx="1776988" cy="17769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20652" y="1661270"/>
            <a:ext cx="58948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FBEDB"/>
                </a:solidFill>
              </a:rPr>
              <a:t>We’re here when you need us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Don’t </a:t>
            </a:r>
            <a:r>
              <a:rPr lang="en-GB" sz="2400" dirty="0"/>
              <a:t>ignore the </a:t>
            </a:r>
            <a:r>
              <a:rPr lang="en-GB" sz="2400" dirty="0" smtClean="0"/>
              <a:t>problem</a:t>
            </a:r>
            <a:endParaRPr lang="en-GB" sz="2400" dirty="0"/>
          </a:p>
          <a:p>
            <a:pPr>
              <a:spcBef>
                <a:spcPts val="1200"/>
              </a:spcBef>
            </a:pPr>
            <a:r>
              <a:rPr lang="en-GB" sz="2400" dirty="0"/>
              <a:t>Talk to companies that you owe money </a:t>
            </a:r>
            <a:r>
              <a:rPr lang="en-GB" sz="2400" dirty="0" smtClean="0"/>
              <a:t>to</a:t>
            </a:r>
            <a:endParaRPr lang="en-GB" sz="2400" dirty="0"/>
          </a:p>
          <a:p>
            <a:pPr>
              <a:spcBef>
                <a:spcPts val="1200"/>
              </a:spcBef>
            </a:pPr>
            <a:r>
              <a:rPr lang="en-GB" sz="2400" dirty="0"/>
              <a:t>Priority Services – for you or a family </a:t>
            </a:r>
            <a:r>
              <a:rPr lang="en-GB" sz="2400" dirty="0" smtClean="0"/>
              <a:t>member</a:t>
            </a:r>
          </a:p>
          <a:p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b="1" dirty="0" smtClean="0"/>
              <a:t>For information about the help and support available at United Utilities, please see our website: </a:t>
            </a:r>
            <a:r>
              <a:rPr lang="en-GB" sz="2400" b="1" dirty="0" smtClean="0">
                <a:solidFill>
                  <a:srgbClr val="0070C0"/>
                </a:solidFill>
                <a:hlinkClick r:id="rId4"/>
              </a:rPr>
              <a:t>https</a:t>
            </a:r>
            <a:r>
              <a:rPr lang="en-GB" sz="2400" b="1" dirty="0">
                <a:solidFill>
                  <a:srgbClr val="0070C0"/>
                </a:solidFill>
                <a:hlinkClick r:id="rId4"/>
              </a:rPr>
              <a:t>://www.unitedutilities.com</a:t>
            </a:r>
            <a:r>
              <a:rPr lang="en-GB" sz="2400" b="1" dirty="0" smtClean="0">
                <a:solidFill>
                  <a:srgbClr val="0070C0"/>
                </a:solidFill>
                <a:hlinkClick r:id="rId4"/>
              </a:rPr>
              <a:t>/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2" y="2811729"/>
            <a:ext cx="2924947" cy="24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r="49"/>
          <a:stretch/>
        </p:blipFill>
        <p:spPr>
          <a:xfrm>
            <a:off x="-64350" y="0"/>
            <a:ext cx="12256350" cy="68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53" y="2071880"/>
            <a:ext cx="6088443" cy="1667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122" y="3646116"/>
            <a:ext cx="4345289" cy="7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6000"/>
            <a:chOff x="0" y="0"/>
            <a:chExt cx="12192000" cy="6876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9" r="22177"/>
            <a:stretch/>
          </p:blipFill>
          <p:spPr>
            <a:xfrm>
              <a:off x="2640751" y="0"/>
              <a:ext cx="9551249" cy="68760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0"/>
              <a:ext cx="4559300" cy="6876000"/>
            </a:xfrm>
            <a:prstGeom prst="rect">
              <a:avLst/>
            </a:prstGeom>
            <a:solidFill>
              <a:srgbClr val="772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50" y="5599343"/>
              <a:ext cx="1662851" cy="78449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35" y="2590722"/>
              <a:ext cx="3712509" cy="163682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9101280" y="5791200"/>
            <a:ext cx="2817859" cy="1084800"/>
            <a:chOff x="8602916" y="5599343"/>
            <a:chExt cx="3316224" cy="1276657"/>
          </a:xfrm>
        </p:grpSpPr>
        <p:sp>
          <p:nvSpPr>
            <p:cNvPr id="24" name="Rectangle 23"/>
            <p:cNvSpPr/>
            <p:nvPr/>
          </p:nvSpPr>
          <p:spPr>
            <a:xfrm>
              <a:off x="8602916" y="5599343"/>
              <a:ext cx="3316224" cy="1276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2685" y="5868034"/>
              <a:ext cx="2814221" cy="58412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r="22177"/>
          <a:stretch/>
        </p:blipFill>
        <p:spPr>
          <a:xfrm>
            <a:off x="-43543" y="0"/>
            <a:ext cx="7649028" cy="687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05485" y="-4805"/>
            <a:ext cx="4586515" cy="6885610"/>
          </a:xfrm>
          <a:prstGeom prst="rect">
            <a:avLst/>
          </a:prstGeom>
          <a:solidFill>
            <a:srgbClr val="77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A1D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65" y="400098"/>
            <a:ext cx="1944000" cy="340131"/>
          </a:xfrm>
          <a:prstGeom prst="rect">
            <a:avLst/>
          </a:prstGeom>
          <a:solidFill>
            <a:srgbClr val="EFB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8666" y="412798"/>
            <a:ext cx="3223452" cy="533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smtClean="0">
                <a:solidFill>
                  <a:srgbClr val="77226C"/>
                </a:solidFill>
                <a:latin typeface="+mn-lt"/>
              </a:rPr>
              <a:t>Curriculum for Life   </a:t>
            </a:r>
            <a:r>
              <a:rPr lang="en-GB" sz="1800" dirty="0" smtClean="0">
                <a:solidFill>
                  <a:schemeClr val="bg1"/>
                </a:solidFill>
                <a:latin typeface="+mn-lt"/>
              </a:rPr>
              <a:t>Session 3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000" y="666623"/>
            <a:ext cx="341485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EFBEDB"/>
                </a:solidFill>
              </a:rPr>
              <a:t>Session 3</a:t>
            </a:r>
            <a:r>
              <a:rPr lang="en-GB" sz="1600" b="1" dirty="0">
                <a:solidFill>
                  <a:schemeClr val="bg1"/>
                </a:solidFill>
              </a:rPr>
              <a:t/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Why your credit score is so important</a:t>
            </a:r>
          </a:p>
          <a:p>
            <a:pPr marL="0" indent="0">
              <a:buNone/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endParaRPr lang="en-GB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600" b="1" dirty="0" smtClean="0">
                <a:solidFill>
                  <a:srgbClr val="EFBEDB"/>
                </a:solidFill>
              </a:rPr>
              <a:t>Session </a:t>
            </a:r>
            <a:r>
              <a:rPr lang="en-GB" sz="1600" b="1" dirty="0">
                <a:solidFill>
                  <a:srgbClr val="EFBEDB"/>
                </a:solidFill>
              </a:rPr>
              <a:t>1</a:t>
            </a:r>
            <a:r>
              <a:rPr lang="en-GB" sz="1600" b="1" dirty="0">
                <a:solidFill>
                  <a:schemeClr val="bg1"/>
                </a:solidFill>
              </a:rPr>
              <a:t/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What is debt?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Money management – true or false</a:t>
            </a:r>
            <a:r>
              <a:rPr lang="en-GB" sz="16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EFBEDB"/>
                </a:solidFill>
              </a:rPr>
              <a:t>Session 2</a:t>
            </a:r>
            <a:r>
              <a:rPr lang="en-GB" sz="1600" b="1" dirty="0">
                <a:solidFill>
                  <a:schemeClr val="bg1"/>
                </a:solidFill>
              </a:rPr>
              <a:t/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Video – hear from other 16-25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year olds, Managing your money</a:t>
            </a:r>
          </a:p>
          <a:p>
            <a:pPr marL="0" lvl="0" indent="0">
              <a:buNone/>
            </a:pPr>
            <a:r>
              <a:rPr lang="en-GB" sz="1600" b="1" dirty="0" smtClean="0">
                <a:solidFill>
                  <a:srgbClr val="EFBEDB"/>
                </a:solidFill>
              </a:rPr>
              <a:t>Session </a:t>
            </a:r>
            <a:r>
              <a:rPr lang="en-GB" sz="1600" b="1" dirty="0">
                <a:solidFill>
                  <a:srgbClr val="EFBEDB"/>
                </a:solidFill>
              </a:rPr>
              <a:t>4</a:t>
            </a:r>
            <a:r>
              <a:rPr lang="en-GB" sz="1600" b="1" dirty="0" smtClean="0">
                <a:solidFill>
                  <a:schemeClr val="bg1"/>
                </a:solidFill>
              </a:rPr>
              <a:t/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Different types of debt, 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Annual Percentage Rate (APR)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EFBEDB"/>
                </a:solidFill>
              </a:rPr>
              <a:t>Session 5</a:t>
            </a:r>
            <a:r>
              <a:rPr lang="en-GB" sz="1600" b="1" dirty="0">
                <a:solidFill>
                  <a:schemeClr val="bg1"/>
                </a:solidFill>
              </a:rPr>
              <a:t/>
            </a:r>
            <a:br>
              <a:rPr lang="en-GB" sz="1600" b="1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Key tips on managing debt,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Help and support available</a:t>
            </a:r>
            <a:endParaRPr lang="en-GB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GB" sz="1600" dirty="0" smtClean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305800" y="1951616"/>
            <a:ext cx="3149600" cy="0"/>
          </a:xfrm>
          <a:prstGeom prst="line">
            <a:avLst/>
          </a:prstGeom>
          <a:ln w="12700">
            <a:solidFill>
              <a:srgbClr val="C3E088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6" y="2145286"/>
            <a:ext cx="6346875" cy="2804696"/>
          </a:xfrm>
          <a:prstGeom prst="rect">
            <a:avLst/>
          </a:prstGeom>
          <a:effectLst>
            <a:outerShdw blurRad="698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39" y="696675"/>
            <a:ext cx="3037043" cy="2779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79" y="2287490"/>
            <a:ext cx="2089074" cy="5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37617 -2.96296E-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51216" y="4279832"/>
            <a:ext cx="8025830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GB" sz="3200" dirty="0">
                <a:solidFill>
                  <a:srgbClr val="EFBEDB"/>
                </a:solidFill>
              </a:rPr>
              <a:t>Heard of it but don’t know what it </a:t>
            </a:r>
            <a:r>
              <a:rPr lang="en-GB" sz="3200" dirty="0" smtClean="0">
                <a:solidFill>
                  <a:srgbClr val="EFBEDB"/>
                </a:solidFill>
              </a:rPr>
              <a:t>is…</a:t>
            </a:r>
            <a:endParaRPr lang="en-GB" sz="3200" b="1" dirty="0">
              <a:solidFill>
                <a:srgbClr val="EFBED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8196" y="4823281"/>
            <a:ext cx="285187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GB" sz="3200" b="1" dirty="0">
                <a:solidFill>
                  <a:srgbClr val="EFBEDB"/>
                </a:solidFill>
              </a:rPr>
              <a:t>Sound familiar?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70" y="504700"/>
            <a:ext cx="2365172" cy="2365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83" y="2404165"/>
            <a:ext cx="7067795" cy="17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70" y="504700"/>
            <a:ext cx="2365172" cy="236517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71960" y="3375352"/>
            <a:ext cx="3986088" cy="2343276"/>
            <a:chOff x="2071960" y="3375352"/>
            <a:chExt cx="3986088" cy="2343276"/>
          </a:xfrm>
        </p:grpSpPr>
        <p:grpSp>
          <p:nvGrpSpPr>
            <p:cNvPr id="14" name="Group 13"/>
            <p:cNvGrpSpPr/>
            <p:nvPr/>
          </p:nvGrpSpPr>
          <p:grpSpPr>
            <a:xfrm>
              <a:off x="2071960" y="3375352"/>
              <a:ext cx="3986088" cy="2343276"/>
              <a:chOff x="456715" y="557594"/>
              <a:chExt cx="5514249" cy="6203799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24044" y="860131"/>
                <a:ext cx="5346920" cy="5901262"/>
              </a:xfrm>
              <a:prstGeom prst="roundRect">
                <a:avLst>
                  <a:gd name="adj" fmla="val 2734"/>
                </a:avLst>
              </a:prstGeom>
              <a:solidFill>
                <a:srgbClr val="843378">
                  <a:alpha val="35000"/>
                </a:srgbClr>
              </a:solidFill>
              <a:ln w="603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456715" y="557594"/>
                <a:ext cx="5346920" cy="5901262"/>
              </a:xfrm>
              <a:prstGeom prst="roundRect">
                <a:avLst>
                  <a:gd name="adj" fmla="val 2734"/>
                </a:avLst>
              </a:prstGeom>
              <a:solidFill>
                <a:schemeClr val="bg1"/>
              </a:solidFill>
              <a:ln w="603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205567" y="3632340"/>
              <a:ext cx="1668284" cy="672483"/>
              <a:chOff x="3316720" y="4009244"/>
              <a:chExt cx="1668284" cy="67248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803904" y="4009244"/>
                <a:ext cx="672483" cy="672483"/>
              </a:xfrm>
              <a:prstGeom prst="ellipse">
                <a:avLst/>
              </a:prstGeom>
              <a:solidFill>
                <a:srgbClr val="EFBE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316720" y="4067342"/>
                <a:ext cx="16682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GB" sz="3200" b="1" dirty="0" smtClean="0">
                    <a:solidFill>
                      <a:srgbClr val="77226C"/>
                    </a:solidFill>
                  </a:rPr>
                  <a:t>1</a:t>
                </a:r>
                <a:endParaRPr lang="en-GB" sz="3200" dirty="0">
                  <a:solidFill>
                    <a:srgbClr val="77226C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454613" y="4425336"/>
              <a:ext cx="317019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2800" dirty="0"/>
                <a:t>How much you have previously borrowed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54188" y="3375352"/>
            <a:ext cx="3986088" cy="2343276"/>
            <a:chOff x="6254188" y="3375352"/>
            <a:chExt cx="3986088" cy="2343276"/>
          </a:xfrm>
        </p:grpSpPr>
        <p:grpSp>
          <p:nvGrpSpPr>
            <p:cNvPr id="17" name="Group 16"/>
            <p:cNvGrpSpPr/>
            <p:nvPr/>
          </p:nvGrpSpPr>
          <p:grpSpPr>
            <a:xfrm>
              <a:off x="6254188" y="3375352"/>
              <a:ext cx="3986088" cy="2343276"/>
              <a:chOff x="456715" y="557594"/>
              <a:chExt cx="5514249" cy="620379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24044" y="860131"/>
                <a:ext cx="5346920" cy="5901262"/>
              </a:xfrm>
              <a:prstGeom prst="roundRect">
                <a:avLst>
                  <a:gd name="adj" fmla="val 2734"/>
                </a:avLst>
              </a:prstGeom>
              <a:solidFill>
                <a:srgbClr val="843378"/>
              </a:solidFill>
              <a:ln w="603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456715" y="557594"/>
                <a:ext cx="5346920" cy="5901262"/>
              </a:xfrm>
              <a:prstGeom prst="roundRect">
                <a:avLst>
                  <a:gd name="adj" fmla="val 2734"/>
                </a:avLst>
              </a:prstGeom>
              <a:solidFill>
                <a:schemeClr val="bg1"/>
              </a:solidFill>
              <a:ln w="603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352611" y="3632340"/>
              <a:ext cx="1668284" cy="672483"/>
              <a:chOff x="7198718" y="4009244"/>
              <a:chExt cx="1668284" cy="67248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7685902" y="4009244"/>
                <a:ext cx="672483" cy="672483"/>
              </a:xfrm>
              <a:prstGeom prst="ellipse">
                <a:avLst/>
              </a:prstGeom>
              <a:solidFill>
                <a:srgbClr val="EFBE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98718" y="4067342"/>
                <a:ext cx="16682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GB" sz="3200" b="1" dirty="0" smtClean="0">
                    <a:solidFill>
                      <a:srgbClr val="77226C"/>
                    </a:solidFill>
                  </a:rPr>
                  <a:t>2</a:t>
                </a:r>
                <a:endParaRPr lang="en-GB" sz="3200" dirty="0">
                  <a:solidFill>
                    <a:srgbClr val="77226C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611333" y="4425336"/>
              <a:ext cx="31508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 smtClean="0"/>
                <a:t>How you have kept</a:t>
              </a:r>
              <a:br>
                <a:rPr lang="en-GB" sz="2800" dirty="0" smtClean="0"/>
              </a:br>
              <a:r>
                <a:rPr lang="en-GB" sz="2800" dirty="0" smtClean="0"/>
                <a:t>on top of any debts</a:t>
              </a:r>
              <a:endParaRPr lang="en-GB" sz="28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88" y="2370797"/>
            <a:ext cx="7557025" cy="6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B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543798" y="1698172"/>
            <a:ext cx="11236994" cy="4847770"/>
            <a:chOff x="456714" y="557594"/>
            <a:chExt cx="11236994" cy="6126947"/>
          </a:xfrm>
        </p:grpSpPr>
        <p:sp>
          <p:nvSpPr>
            <p:cNvPr id="13" name="Rounded Rectangle 12"/>
            <p:cNvSpPr/>
            <p:nvPr/>
          </p:nvSpPr>
          <p:spPr>
            <a:xfrm>
              <a:off x="624044" y="783279"/>
              <a:ext cx="11069664" cy="5901262"/>
            </a:xfrm>
            <a:prstGeom prst="roundRect">
              <a:avLst>
                <a:gd name="adj" fmla="val 2734"/>
              </a:avLst>
            </a:prstGeom>
            <a:solidFill>
              <a:srgbClr val="77226C">
                <a:alpha val="9000"/>
              </a:srgbClr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56714" y="557594"/>
              <a:ext cx="11084179" cy="5901262"/>
            </a:xfrm>
            <a:prstGeom prst="roundRect">
              <a:avLst>
                <a:gd name="adj" fmla="val 2734"/>
              </a:avLst>
            </a:prstGeom>
            <a:solidFill>
              <a:schemeClr val="bg1"/>
            </a:solidFill>
            <a:ln w="603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40027" y="3221247"/>
            <a:ext cx="4468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Your credit score is shared by companies with Credit Reference Agencies – Experian, Equifax, Call Credit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396690" y="3221247"/>
            <a:ext cx="4468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dirty="0"/>
              <a:t>Used by companies when deciding to lend money to you, even for things such as mobile phone contracts.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52457" y="2822272"/>
            <a:ext cx="0" cy="1677157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40475" y="4974572"/>
            <a:ext cx="10890825" cy="1316631"/>
            <a:chOff x="640475" y="4974572"/>
            <a:chExt cx="10890825" cy="1316631"/>
          </a:xfrm>
        </p:grpSpPr>
        <p:sp>
          <p:nvSpPr>
            <p:cNvPr id="23" name="Rounded Rectangle 22"/>
            <p:cNvSpPr/>
            <p:nvPr/>
          </p:nvSpPr>
          <p:spPr>
            <a:xfrm>
              <a:off x="640475" y="4974572"/>
              <a:ext cx="10890825" cy="1316631"/>
            </a:xfrm>
            <a:prstGeom prst="roundRect">
              <a:avLst>
                <a:gd name="adj" fmla="val 8811"/>
              </a:avLst>
            </a:prstGeom>
            <a:solidFill>
              <a:srgbClr val="772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A1D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26466" y="5174604"/>
              <a:ext cx="10339065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ts val="600"/>
                </a:spcBef>
              </a:pPr>
              <a:r>
                <a:rPr lang="en-GB" sz="2400" b="1" dirty="0">
                  <a:solidFill>
                    <a:schemeClr val="bg1"/>
                  </a:solidFill>
                </a:rPr>
                <a:t>Bad payment history </a:t>
              </a:r>
              <a:r>
                <a:rPr lang="en-GB" sz="2400" dirty="0">
                  <a:solidFill>
                    <a:schemeClr val="bg1"/>
                  </a:solidFill>
                </a:rPr>
                <a:t>(missed payments etc.) = </a:t>
              </a:r>
              <a:r>
                <a:rPr lang="en-GB" sz="2400" b="1" dirty="0" smtClean="0">
                  <a:solidFill>
                    <a:schemeClr val="bg1"/>
                  </a:solidFill>
                </a:rPr>
                <a:t>Poor </a:t>
              </a:r>
              <a:r>
                <a:rPr lang="en-GB" sz="2400" b="1" dirty="0">
                  <a:solidFill>
                    <a:schemeClr val="bg1"/>
                  </a:solidFill>
                </a:rPr>
                <a:t>credit </a:t>
              </a:r>
              <a:r>
                <a:rPr lang="en-GB" sz="2400" b="1" dirty="0" smtClean="0">
                  <a:solidFill>
                    <a:schemeClr val="bg1"/>
                  </a:solidFill>
                </a:rPr>
                <a:t>score</a:t>
              </a:r>
              <a:endParaRPr lang="en-GB" sz="2400" dirty="0">
                <a:solidFill>
                  <a:schemeClr val="bg1"/>
                </a:solidFill>
              </a:endParaRPr>
            </a:p>
            <a:p>
              <a:pPr lvl="0" algn="ctr">
                <a:spcBef>
                  <a:spcPts val="600"/>
                </a:spcBef>
              </a:pPr>
              <a:r>
                <a:rPr lang="en-GB" sz="2400" b="1" dirty="0">
                  <a:solidFill>
                    <a:schemeClr val="bg1"/>
                  </a:solidFill>
                </a:rPr>
                <a:t>Poor credit score </a:t>
              </a:r>
              <a:r>
                <a:rPr lang="en-GB" sz="2400" dirty="0">
                  <a:solidFill>
                    <a:schemeClr val="bg1"/>
                  </a:solidFill>
                </a:rPr>
                <a:t>= </a:t>
              </a:r>
              <a:r>
                <a:rPr lang="en-GB" sz="2400" u="sng" dirty="0">
                  <a:solidFill>
                    <a:schemeClr val="bg1"/>
                  </a:solidFill>
                </a:rPr>
                <a:t>no borrowing </a:t>
              </a:r>
              <a:r>
                <a:rPr lang="en-GB" sz="2400" dirty="0">
                  <a:solidFill>
                    <a:schemeClr val="bg1"/>
                  </a:solidFill>
                </a:rPr>
                <a:t>or a </a:t>
              </a:r>
              <a:r>
                <a:rPr lang="en-GB" sz="2400" u="sng" dirty="0">
                  <a:solidFill>
                    <a:schemeClr val="bg1"/>
                  </a:solidFill>
                </a:rPr>
                <a:t>high interest rate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29" y="617431"/>
            <a:ext cx="3121102" cy="67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39" y="2044688"/>
            <a:ext cx="7089864" cy="5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B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543799" y="1698172"/>
            <a:ext cx="5514249" cy="4847770"/>
            <a:chOff x="456715" y="557594"/>
            <a:chExt cx="5514249" cy="6126947"/>
          </a:xfrm>
        </p:grpSpPr>
        <p:sp>
          <p:nvSpPr>
            <p:cNvPr id="13" name="Rounded Rectangle 12"/>
            <p:cNvSpPr/>
            <p:nvPr/>
          </p:nvSpPr>
          <p:spPr>
            <a:xfrm>
              <a:off x="624044" y="783279"/>
              <a:ext cx="5346920" cy="5901262"/>
            </a:xfrm>
            <a:prstGeom prst="roundRect">
              <a:avLst>
                <a:gd name="adj" fmla="val 2734"/>
              </a:avLst>
            </a:prstGeom>
            <a:solidFill>
              <a:srgbClr val="77226C">
                <a:alpha val="9000"/>
              </a:srgbClr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56715" y="557594"/>
              <a:ext cx="5346920" cy="5901262"/>
            </a:xfrm>
            <a:prstGeom prst="roundRect">
              <a:avLst>
                <a:gd name="adj" fmla="val 2734"/>
              </a:avLst>
            </a:prstGeom>
            <a:solidFill>
              <a:schemeClr val="bg1"/>
            </a:solidFill>
            <a:ln w="603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81058" y="1696754"/>
            <a:ext cx="5499735" cy="4863702"/>
            <a:chOff x="456715" y="557594"/>
            <a:chExt cx="5499735" cy="6147083"/>
          </a:xfrm>
        </p:grpSpPr>
        <p:sp>
          <p:nvSpPr>
            <p:cNvPr id="16" name="Rounded Rectangle 15"/>
            <p:cNvSpPr/>
            <p:nvPr/>
          </p:nvSpPr>
          <p:spPr>
            <a:xfrm>
              <a:off x="609530" y="803415"/>
              <a:ext cx="5346920" cy="5901262"/>
            </a:xfrm>
            <a:prstGeom prst="roundRect">
              <a:avLst>
                <a:gd name="adj" fmla="val 2734"/>
              </a:avLst>
            </a:prstGeom>
            <a:solidFill>
              <a:srgbClr val="77226C">
                <a:alpha val="9000"/>
              </a:srgbClr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56715" y="557594"/>
              <a:ext cx="5346920" cy="5901262"/>
            </a:xfrm>
            <a:prstGeom prst="roundRect">
              <a:avLst>
                <a:gd name="adj" fmla="val 2734"/>
              </a:avLst>
            </a:prstGeom>
            <a:solidFill>
              <a:schemeClr val="bg1"/>
            </a:solidFill>
            <a:ln w="603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761293" y="2612116"/>
            <a:ext cx="48922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000" b="1" dirty="0">
                <a:solidFill>
                  <a:srgbClr val="77226C"/>
                </a:solidFill>
              </a:rPr>
              <a:t>What James </a:t>
            </a:r>
            <a:r>
              <a:rPr lang="en-GB" sz="2000" b="1" dirty="0" smtClean="0">
                <a:solidFill>
                  <a:srgbClr val="77226C"/>
                </a:solidFill>
              </a:rPr>
              <a:t>wanted</a:t>
            </a:r>
          </a:p>
          <a:p>
            <a:pPr lvl="0"/>
            <a:r>
              <a:rPr lang="en-GB" dirty="0" smtClean="0"/>
              <a:t>He </a:t>
            </a:r>
            <a:r>
              <a:rPr lang="en-GB" dirty="0"/>
              <a:t>applied for a mobile phone contract.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mobile company checks his payment history.</a:t>
            </a:r>
          </a:p>
          <a:p>
            <a:pPr lvl="0">
              <a:spcBef>
                <a:spcPts val="1200"/>
              </a:spcBef>
            </a:pPr>
            <a:r>
              <a:rPr lang="en-GB" sz="2000" b="1" dirty="0">
                <a:solidFill>
                  <a:srgbClr val="77226C"/>
                </a:solidFill>
              </a:rPr>
              <a:t>James’ payment history</a:t>
            </a:r>
          </a:p>
          <a:p>
            <a:r>
              <a:rPr lang="en-GB" dirty="0"/>
              <a:t>He has missed a few electricity bill payments this year which meant he has a poor credit score.</a:t>
            </a:r>
            <a:endParaRPr lang="en-GB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77226C"/>
                </a:solidFill>
              </a:rPr>
              <a:t>The outcome</a:t>
            </a:r>
          </a:p>
          <a:p>
            <a:r>
              <a:rPr lang="en-GB" dirty="0"/>
              <a:t>The mobile phone company would not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offer </a:t>
            </a:r>
            <a:r>
              <a:rPr lang="en-GB" dirty="0"/>
              <a:t>James a contract because of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poor </a:t>
            </a:r>
            <a:r>
              <a:rPr lang="en-GB" dirty="0"/>
              <a:t>credit score and he could </a:t>
            </a:r>
            <a:r>
              <a:rPr lang="en-GB" dirty="0" smtClean="0"/>
              <a:t>not</a:t>
            </a:r>
            <a:br>
              <a:rPr lang="en-GB" dirty="0" smtClean="0"/>
            </a:br>
            <a:r>
              <a:rPr lang="en-GB" dirty="0" smtClean="0"/>
              <a:t>get the </a:t>
            </a:r>
            <a:r>
              <a:rPr lang="en-GB" dirty="0"/>
              <a:t>mobile phone he wanted.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46854" y="2612116"/>
            <a:ext cx="501762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000" b="1" dirty="0">
                <a:solidFill>
                  <a:srgbClr val="77226C"/>
                </a:solidFill>
              </a:rPr>
              <a:t>What </a:t>
            </a:r>
            <a:r>
              <a:rPr lang="en-GB" sz="2000" b="1" dirty="0" smtClean="0">
                <a:solidFill>
                  <a:srgbClr val="77226C"/>
                </a:solidFill>
              </a:rPr>
              <a:t>Natalie wanted</a:t>
            </a:r>
          </a:p>
          <a:p>
            <a:pPr lvl="0"/>
            <a:r>
              <a:rPr lang="en-GB" dirty="0"/>
              <a:t>She applied for a £300 loan for a washing machine. The loan company checks her payment history. </a:t>
            </a:r>
          </a:p>
          <a:p>
            <a:pPr lvl="0">
              <a:spcBef>
                <a:spcPts val="1200"/>
              </a:spcBef>
            </a:pPr>
            <a:r>
              <a:rPr lang="en-GB" sz="2000" b="1" dirty="0" smtClean="0">
                <a:solidFill>
                  <a:srgbClr val="77226C"/>
                </a:solidFill>
              </a:rPr>
              <a:t>Natalie’s </a:t>
            </a:r>
            <a:r>
              <a:rPr lang="en-GB" sz="2000" b="1" dirty="0">
                <a:solidFill>
                  <a:srgbClr val="77226C"/>
                </a:solidFill>
              </a:rPr>
              <a:t>payment history</a:t>
            </a:r>
          </a:p>
          <a:p>
            <a:pPr lvl="0"/>
            <a:r>
              <a:rPr lang="en-GB" dirty="0"/>
              <a:t>Some late payments on her mobile phone contract which gave her a reasonably poor credit score. </a:t>
            </a:r>
          </a:p>
          <a:p>
            <a:pPr>
              <a:spcBef>
                <a:spcPts val="1200"/>
              </a:spcBef>
            </a:pPr>
            <a:r>
              <a:rPr lang="en-GB" sz="2000" b="1" dirty="0" smtClean="0">
                <a:solidFill>
                  <a:srgbClr val="77226C"/>
                </a:solidFill>
              </a:rPr>
              <a:t>The </a:t>
            </a:r>
            <a:r>
              <a:rPr lang="en-GB" sz="2000" b="1" dirty="0">
                <a:solidFill>
                  <a:srgbClr val="77226C"/>
                </a:solidFill>
              </a:rPr>
              <a:t>outcome</a:t>
            </a:r>
          </a:p>
          <a:p>
            <a:pPr lvl="0"/>
            <a:r>
              <a:rPr lang="en-GB" dirty="0"/>
              <a:t>She was offered the loan but with 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higher </a:t>
            </a:r>
            <a:r>
              <a:rPr lang="en-GB" dirty="0"/>
              <a:t>interest rate, costing her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more </a:t>
            </a:r>
            <a:r>
              <a:rPr lang="en-GB" dirty="0"/>
              <a:t>money overall.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38" y="4726702"/>
            <a:ext cx="793873" cy="13945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151" y="4913757"/>
            <a:ext cx="960586" cy="1206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4" y="2029208"/>
            <a:ext cx="1616253" cy="429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7" y="2010383"/>
            <a:ext cx="1671138" cy="4296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29" y="617431"/>
            <a:ext cx="3121102" cy="6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448">
            <a:off x="10772082" y="2869932"/>
            <a:ext cx="214759" cy="21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776">
            <a:off x="10986841" y="3037723"/>
            <a:ext cx="214759" cy="214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71" y="2831832"/>
            <a:ext cx="3359740" cy="2097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2475295"/>
            <a:ext cx="1764936" cy="1263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47" y="2474951"/>
            <a:ext cx="5799096" cy="23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199" y="1764061"/>
            <a:ext cx="11152901" cy="4776439"/>
            <a:chOff x="456715" y="557594"/>
            <a:chExt cx="5427720" cy="6126947"/>
          </a:xfrm>
        </p:grpSpPr>
        <p:sp>
          <p:nvSpPr>
            <p:cNvPr id="3" name="Rounded Rectangle 2"/>
            <p:cNvSpPr/>
            <p:nvPr/>
          </p:nvSpPr>
          <p:spPr>
            <a:xfrm>
              <a:off x="624044" y="783279"/>
              <a:ext cx="5260391" cy="5901262"/>
            </a:xfrm>
            <a:prstGeom prst="roundRect">
              <a:avLst>
                <a:gd name="adj" fmla="val 2734"/>
              </a:avLst>
            </a:prstGeom>
            <a:solidFill>
              <a:srgbClr val="843378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56715" y="557594"/>
              <a:ext cx="5346920" cy="5901262"/>
            </a:xfrm>
            <a:prstGeom prst="roundRect">
              <a:avLst>
                <a:gd name="adj" fmla="val 2734"/>
              </a:avLst>
            </a:prstGeom>
            <a:solidFill>
              <a:schemeClr val="bg1"/>
            </a:solidFill>
            <a:ln w="603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45987" y="2438492"/>
            <a:ext cx="44443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b="1" dirty="0" smtClean="0">
                <a:solidFill>
                  <a:srgbClr val="77226C"/>
                </a:solidFill>
              </a:rPr>
              <a:t>Pay your bills on time</a:t>
            </a:r>
          </a:p>
          <a:p>
            <a:pPr>
              <a:spcBef>
                <a:spcPts val="2400"/>
              </a:spcBef>
            </a:pPr>
            <a:r>
              <a:rPr lang="en-GB" b="1" dirty="0" smtClean="0">
                <a:solidFill>
                  <a:srgbClr val="77226C"/>
                </a:solidFill>
              </a:rPr>
              <a:t>Register </a:t>
            </a:r>
            <a:r>
              <a:rPr lang="en-GB" b="1" dirty="0">
                <a:solidFill>
                  <a:srgbClr val="77226C"/>
                </a:solidFill>
              </a:rPr>
              <a:t>on the electoral </a:t>
            </a:r>
            <a:r>
              <a:rPr lang="en-GB" b="1" dirty="0" smtClean="0">
                <a:solidFill>
                  <a:srgbClr val="77226C"/>
                </a:solidFill>
              </a:rPr>
              <a:t>roll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77226C"/>
                </a:solidFill>
              </a:rPr>
              <a:t>Don’t make too many applications for </a:t>
            </a:r>
            <a:r>
              <a:rPr lang="en-GB" b="1" dirty="0" smtClean="0">
                <a:solidFill>
                  <a:srgbClr val="77226C"/>
                </a:solidFill>
              </a:rPr>
              <a:t>credit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77226C"/>
                </a:solidFill>
              </a:rPr>
              <a:t>Build a good credit </a:t>
            </a:r>
            <a:r>
              <a:rPr lang="en-GB" b="1" dirty="0" smtClean="0">
                <a:solidFill>
                  <a:srgbClr val="77226C"/>
                </a:solidFill>
              </a:rPr>
              <a:t>history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77226C"/>
                </a:solidFill>
              </a:rPr>
              <a:t>Bring your balances </a:t>
            </a:r>
            <a:r>
              <a:rPr lang="en-GB" b="1" dirty="0" smtClean="0">
                <a:solidFill>
                  <a:srgbClr val="77226C"/>
                </a:solidFill>
              </a:rPr>
              <a:t>down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77226C"/>
                </a:solidFill>
              </a:rPr>
              <a:t>Review your credit report </a:t>
            </a:r>
            <a:r>
              <a:rPr lang="en-GB" b="1" dirty="0" smtClean="0">
                <a:solidFill>
                  <a:srgbClr val="77226C"/>
                </a:solidFill>
              </a:rPr>
              <a:t>regularly</a:t>
            </a:r>
            <a:endParaRPr lang="en-GB" b="1" dirty="0">
              <a:solidFill>
                <a:srgbClr val="77226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8872" y="2438492"/>
            <a:ext cx="52918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77226C"/>
                </a:solidFill>
              </a:rPr>
              <a:t>Manage high levels of existing </a:t>
            </a:r>
            <a:r>
              <a:rPr lang="en-GB" b="1" dirty="0" smtClean="0">
                <a:solidFill>
                  <a:srgbClr val="77226C"/>
                </a:solidFill>
              </a:rPr>
              <a:t>debt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77226C"/>
                </a:solidFill>
              </a:rPr>
              <a:t>Don’t withdraw cash on credit </a:t>
            </a:r>
            <a:r>
              <a:rPr lang="en-GB" b="1" dirty="0" smtClean="0">
                <a:solidFill>
                  <a:srgbClr val="77226C"/>
                </a:solidFill>
              </a:rPr>
              <a:t>cards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77226C"/>
                </a:solidFill>
              </a:rPr>
              <a:t>Don’t </a:t>
            </a:r>
            <a:r>
              <a:rPr lang="en-GB" b="1" dirty="0" smtClean="0">
                <a:solidFill>
                  <a:srgbClr val="77226C"/>
                </a:solidFill>
              </a:rPr>
              <a:t>ignore the </a:t>
            </a:r>
            <a:r>
              <a:rPr lang="en-GB" b="1" dirty="0">
                <a:solidFill>
                  <a:srgbClr val="77226C"/>
                </a:solidFill>
              </a:rPr>
              <a:t>problem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77226C"/>
                </a:solidFill>
              </a:rPr>
              <a:t>Check if you’re linked </a:t>
            </a:r>
            <a:r>
              <a:rPr lang="en-GB" b="1" dirty="0" smtClean="0">
                <a:solidFill>
                  <a:srgbClr val="77226C"/>
                </a:solidFill>
              </a:rPr>
              <a:t>to </a:t>
            </a:r>
            <a:r>
              <a:rPr lang="en-GB" b="1" dirty="0">
                <a:solidFill>
                  <a:srgbClr val="77226C"/>
                </a:solidFill>
              </a:rPr>
              <a:t>another </a:t>
            </a:r>
            <a:r>
              <a:rPr lang="en-GB" b="1" dirty="0" smtClean="0">
                <a:solidFill>
                  <a:srgbClr val="77226C"/>
                </a:solidFill>
              </a:rPr>
              <a:t>person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77226C"/>
                </a:solidFill>
              </a:rPr>
              <a:t>County Court Judgements (CCJs) &amp; </a:t>
            </a:r>
            <a:r>
              <a:rPr lang="en-GB" b="1" dirty="0" smtClean="0">
                <a:solidFill>
                  <a:srgbClr val="77226C"/>
                </a:solidFill>
              </a:rPr>
              <a:t>Defaults</a:t>
            </a:r>
          </a:p>
          <a:p>
            <a:pPr>
              <a:spcBef>
                <a:spcPts val="2400"/>
              </a:spcBef>
            </a:pPr>
            <a:r>
              <a:rPr lang="en-GB" b="1" dirty="0">
                <a:solidFill>
                  <a:srgbClr val="77226C"/>
                </a:solidFill>
              </a:rPr>
              <a:t>Stability is </a:t>
            </a:r>
            <a:r>
              <a:rPr lang="en-GB" b="1" dirty="0" smtClean="0">
                <a:solidFill>
                  <a:srgbClr val="77226C"/>
                </a:solidFill>
              </a:rPr>
              <a:t>key</a:t>
            </a:r>
            <a:endParaRPr lang="en-GB" b="1" dirty="0">
              <a:solidFill>
                <a:srgbClr val="77226C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19" y="2498457"/>
            <a:ext cx="265576" cy="2648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0" y="2392968"/>
            <a:ext cx="311882" cy="3214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19" y="3044737"/>
            <a:ext cx="265576" cy="2648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0" y="2939248"/>
            <a:ext cx="311882" cy="3214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19" y="3604854"/>
            <a:ext cx="265576" cy="2648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0" y="3499365"/>
            <a:ext cx="311882" cy="3214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19" y="4221491"/>
            <a:ext cx="265576" cy="2648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0" y="4116002"/>
            <a:ext cx="311882" cy="3214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19" y="4819280"/>
            <a:ext cx="265576" cy="2648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0" y="4713791"/>
            <a:ext cx="311882" cy="3214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19" y="5401416"/>
            <a:ext cx="265576" cy="2648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50" y="5295927"/>
            <a:ext cx="311882" cy="3214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43" y="2498457"/>
            <a:ext cx="265576" cy="2648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74" y="2392968"/>
            <a:ext cx="311882" cy="3214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43" y="3044737"/>
            <a:ext cx="265576" cy="2648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74" y="2939248"/>
            <a:ext cx="311882" cy="3214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43" y="3604854"/>
            <a:ext cx="265576" cy="2648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74" y="3499365"/>
            <a:ext cx="311882" cy="3214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43" y="4221491"/>
            <a:ext cx="265576" cy="2648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74" y="4116002"/>
            <a:ext cx="311882" cy="3214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43" y="4819280"/>
            <a:ext cx="265576" cy="2648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74" y="4713791"/>
            <a:ext cx="311882" cy="3214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43" y="5401416"/>
            <a:ext cx="265576" cy="2648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74" y="5295927"/>
            <a:ext cx="311882" cy="321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76" y="789289"/>
            <a:ext cx="7423517" cy="57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23"/>
          <a:stretch/>
        </p:blipFill>
        <p:spPr>
          <a:xfrm>
            <a:off x="5447601" y="1391552"/>
            <a:ext cx="1264522" cy="1295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6" b="14116"/>
          <a:stretch/>
        </p:blipFill>
        <p:spPr>
          <a:xfrm>
            <a:off x="5382722" y="2922473"/>
            <a:ext cx="1527951" cy="108527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520652" y="4242911"/>
            <a:ext cx="1252090" cy="125209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92612" y="4868956"/>
            <a:ext cx="3829318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A1DF"/>
                </a:solidFill>
                <a:hlinkClick r:id="rId6"/>
              </a:rPr>
              <a:t>https://www.moneysavingexpert.com/</a:t>
            </a:r>
            <a:endParaRPr lang="en-GB" dirty="0">
              <a:solidFill>
                <a:srgbClr val="00A1D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2612" y="4390962"/>
            <a:ext cx="3863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EFBEDB"/>
                </a:solidFill>
              </a:rPr>
              <a:t>Money Saving Expert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92612" y="3500829"/>
            <a:ext cx="432285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hlinkClick r:id="rId7"/>
              </a:rPr>
              <a:t>https://www.moneyadviceservice.org.uk/en</a:t>
            </a:r>
            <a:endParaRPr lang="en-GB" dirty="0">
              <a:solidFill>
                <a:srgbClr val="00A1D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2612" y="3022835"/>
            <a:ext cx="393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EFBEDB"/>
                </a:solidFill>
              </a:rPr>
              <a:t>Money </a:t>
            </a:r>
            <a:r>
              <a:rPr lang="en-GB" sz="3200" b="1" dirty="0" smtClean="0">
                <a:solidFill>
                  <a:srgbClr val="EFBEDB"/>
                </a:solidFill>
              </a:rPr>
              <a:t>Advice Service</a:t>
            </a:r>
            <a:endParaRPr lang="en-GB" sz="3200" b="1" dirty="0">
              <a:solidFill>
                <a:srgbClr val="EFBED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2612" y="1966912"/>
            <a:ext cx="348306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hlinkClick r:id="rId8"/>
              </a:rPr>
              <a:t>https://www.citizensadvice.org.uk/</a:t>
            </a:r>
            <a:endParaRPr lang="en-GB" dirty="0">
              <a:solidFill>
                <a:srgbClr val="00A1D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92612" y="1488918"/>
            <a:ext cx="2727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EFBEDB"/>
                </a:solidFill>
              </a:rPr>
              <a:t>Citizens Advice</a:t>
            </a:r>
            <a:endParaRPr lang="en-GB" sz="3200" b="1" dirty="0">
              <a:solidFill>
                <a:srgbClr val="EFBEDB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2" y="-18000"/>
            <a:ext cx="4559300" cy="6876000"/>
            <a:chOff x="0" y="0"/>
            <a:chExt cx="4559300" cy="6876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4559300" cy="6876000"/>
            </a:xfrm>
            <a:prstGeom prst="rect">
              <a:avLst/>
            </a:prstGeom>
            <a:solidFill>
              <a:srgbClr val="772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69" y="1245847"/>
              <a:ext cx="1776988" cy="177698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" y="2830637"/>
              <a:ext cx="2849292" cy="2476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5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7226C"/>
      </a:hlink>
      <a:folHlink>
        <a:srgbClr val="77226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dify_x0020_By_x0020_SP10 xmlns="db9525ab-d42f-49f6-b821-20929a58080b" xsi:nil="true"/>
    <Classificationexpirationdate xmlns="8f3bf723-137d-4f76-b61a-a8c9c3da23ed" xsi:nil="true"/>
    <Migrated_x0020_Date xmlns="db9525ab-d42f-49f6-b821-20929a58080b" xsi:nil="true"/>
    <Created_x0020_By_x0020_SP10 xmlns="db9525ab-d42f-49f6-b821-20929a58080b" xsi:nil="true"/>
    <Classification xmlns="8f3bf723-137d-4f76-b61a-a8c9c3da23ed">Internal Use</Classification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55B7547C6F204E9C3BBC6E1CE83921" ma:contentTypeVersion="13" ma:contentTypeDescription="Create a new document." ma:contentTypeScope="" ma:versionID="6546a3bd350a16fdcfac560bb30eec93">
  <xsd:schema xmlns:xsd="http://www.w3.org/2001/XMLSchema" xmlns:xs="http://www.w3.org/2001/XMLSchema" xmlns:p="http://schemas.microsoft.com/office/2006/metadata/properties" xmlns:ns2="db9525ab-d42f-49f6-b821-20929a58080b" xmlns:ns3="8f3bf723-137d-4f76-b61a-a8c9c3da23ed" targetNamespace="http://schemas.microsoft.com/office/2006/metadata/properties" ma:root="true" ma:fieldsID="0ac95aae9a912d29f7769fe7caa9c75c" ns2:_="" ns3:_="">
    <xsd:import namespace="db9525ab-d42f-49f6-b821-20929a58080b"/>
    <xsd:import namespace="8f3bf723-137d-4f76-b61a-a8c9c3da23ed"/>
    <xsd:element name="properties">
      <xsd:complexType>
        <xsd:sequence>
          <xsd:element name="documentManagement">
            <xsd:complexType>
              <xsd:all>
                <xsd:element ref="ns2:Created_x0020_By_x0020_SP10" minOccurs="0"/>
                <xsd:element ref="ns2:Modify_x0020_By_x0020_SP10" minOccurs="0"/>
                <xsd:element ref="ns2:Migrated_x0020_Date" minOccurs="0"/>
                <xsd:element ref="ns3:Classification"/>
                <xsd:element ref="ns3:Classification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525ab-d42f-49f6-b821-20929a58080b" elementFormDefault="qualified">
    <xsd:import namespace="http://schemas.microsoft.com/office/2006/documentManagement/types"/>
    <xsd:import namespace="http://schemas.microsoft.com/office/infopath/2007/PartnerControls"/>
    <xsd:element name="Created_x0020_By_x0020_SP10" ma:index="8" nillable="true" ma:displayName="Created By SP10" ma:internalName="Created_x0020_By_x0020_SP10">
      <xsd:simpleType>
        <xsd:restriction base="dms:Text"/>
      </xsd:simpleType>
    </xsd:element>
    <xsd:element name="Modify_x0020_By_x0020_SP10" ma:index="9" nillable="true" ma:displayName="Modify By SP10" ma:internalName="Modify_x0020_By_x0020_SP10">
      <xsd:simpleType>
        <xsd:restriction base="dms:Text"/>
      </xsd:simpleType>
    </xsd:element>
    <xsd:element name="Migrated_x0020_Date" ma:index="10" nillable="true" ma:displayName="Migrated Date" ma:internalName="Migrated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bf723-137d-4f76-b61a-a8c9c3da23ed" elementFormDefault="qualified">
    <xsd:import namespace="http://schemas.microsoft.com/office/2006/documentManagement/types"/>
    <xsd:import namespace="http://schemas.microsoft.com/office/infopath/2007/PartnerControls"/>
    <xsd:element name="Classification" ma:index="11" ma:displayName="Classification" ma:internalName="Classification">
      <xsd:simpleType>
        <xsd:restriction base="dms:Choice">
          <xsd:enumeration value="Internal Use"/>
          <xsd:enumeration value="Public"/>
          <xsd:enumeration value="UU Confidential"/>
        </xsd:restriction>
      </xsd:simpleType>
    </xsd:element>
    <xsd:element name="Classificationexpirationdate" ma:index="12" nillable="true" ma:displayName="Classification expiration date" ma:internalName="Classificationexpirationdate">
      <xsd:simpleType>
        <xsd:restriction base="dms:DateTime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526682-2B5B-43F9-B356-D0DA9B74BB4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C6EA13E-C96D-4557-B4DB-7C5407CA09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1AE849-7A63-4FDB-8833-69FDBF16250A}">
  <ds:schemaRefs>
    <ds:schemaRef ds:uri="http://schemas.microsoft.com/office/2006/documentManagement/types"/>
    <ds:schemaRef ds:uri="http://schemas.microsoft.com/office/infopath/2007/PartnerControls"/>
    <ds:schemaRef ds:uri="db9525ab-d42f-49f6-b821-20929a58080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f3bf723-137d-4f76-b61a-a8c9c3da23e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74E317A-543F-445E-8ECB-24A693C106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525ab-d42f-49f6-b821-20929a58080b"/>
    <ds:schemaRef ds:uri="8f3bf723-137d-4f76-b61a-a8c9c3da2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3069</TotalTime>
  <Words>1064</Words>
  <Application>Microsoft Office PowerPoint</Application>
  <PresentationFormat>Widescreen</PresentationFormat>
  <Paragraphs>131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Utilities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money</dc:title>
  <dc:creator>Moffatt, Katie</dc:creator>
  <cp:lastModifiedBy>Emma_Tharme</cp:lastModifiedBy>
  <cp:revision>146</cp:revision>
  <cp:lastPrinted>2018-08-24T08:59:43Z</cp:lastPrinted>
  <dcterms:created xsi:type="dcterms:W3CDTF">2018-08-09T15:34:44Z</dcterms:created>
  <dcterms:modified xsi:type="dcterms:W3CDTF">2019-01-18T12:05:29Z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0x010100BC55B7547C6F204E9C3BBC6E1CE83921</vt:lpwstr>
  </property>
  <property fmtid="{D5CDD505-2E9C-101B-9397-08002B2CF9AE}" pid="3" name="_dlc_DocIdItemGuid">
    <vt:lpwstr>4aff6d62-cf24-4fb2-9662-e38f4c628b0a</vt:lpwstr>
  </property>
  <property fmtid="{D5CDD505-2E9C-101B-9397-08002B2CF9AE}" pid="4" name="_dlc_DocId">
    <vt:lpwstr>Y72U6FY3H6JX-1603823128-187</vt:lpwstr>
  </property>
  <property fmtid="{D5CDD505-2E9C-101B-9397-08002B2CF9AE}" pid="5" name="_dlc_DocIdUrl">
    <vt:lpwstr>https://uusp/UU/Customer/psc/_layouts/15/DocIdRedir.aspx?ID=Y72U6FY3H6JX-1603823128-187, Y72U6FY3H6JX-1603823128-187</vt:lpwstr>
  </property>
</Properties>
</file>