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4"/>
  </p:notesMasterIdLst>
  <p:sldIdLst>
    <p:sldId id="295" r:id="rId6"/>
    <p:sldId id="296" r:id="rId7"/>
    <p:sldId id="272" r:id="rId8"/>
    <p:sldId id="287" r:id="rId9"/>
    <p:sldId id="273" r:id="rId10"/>
    <p:sldId id="294" r:id="rId11"/>
    <p:sldId id="291" r:id="rId12"/>
    <p:sldId id="292" r:id="rId13"/>
  </p:sldIdLst>
  <p:sldSz cx="12192000" cy="6858000"/>
  <p:notesSz cx="6724650" cy="9774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3F"/>
    <a:srgbClr val="C3E088"/>
    <a:srgbClr val="0E6045"/>
    <a:srgbClr val="77881C"/>
    <a:srgbClr val="9ACAEB"/>
    <a:srgbClr val="00A1DF"/>
    <a:srgbClr val="7C98AB"/>
    <a:srgbClr val="003E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15" autoAdjust="0"/>
    <p:restoredTop sz="72518" autoAdjust="0"/>
  </p:normalViewPr>
  <p:slideViewPr>
    <p:cSldViewPr snapToGrid="0">
      <p:cViewPr varScale="1">
        <p:scale>
          <a:sx n="81" d="100"/>
          <a:sy n="81" d="100"/>
        </p:scale>
        <p:origin x="142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9040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09079" y="0"/>
            <a:ext cx="2914015" cy="490409"/>
          </a:xfrm>
          <a:prstGeom prst="rect">
            <a:avLst/>
          </a:prstGeom>
        </p:spPr>
        <p:txBody>
          <a:bodyPr vert="horz" lIns="91440" tIns="45720" rIns="91440" bIns="45720" rtlCol="0"/>
          <a:lstStyle>
            <a:lvl1pPr algn="r">
              <a:defRPr sz="1200"/>
            </a:lvl1pPr>
          </a:lstStyle>
          <a:p>
            <a:fld id="{5625E4D0-4EB5-4869-855A-286F6C4334BE}" type="datetimeFigureOut">
              <a:rPr lang="en-GB" smtClean="0"/>
              <a:t>18/01/2019</a:t>
            </a:fld>
            <a:endParaRPr lang="en-GB"/>
          </a:p>
        </p:txBody>
      </p:sp>
      <p:sp>
        <p:nvSpPr>
          <p:cNvPr id="4" name="Slide Image Placeholder 3"/>
          <p:cNvSpPr>
            <a:spLocks noGrp="1" noRot="1" noChangeAspect="1"/>
          </p:cNvSpPr>
          <p:nvPr>
            <p:ph type="sldImg" idx="2"/>
          </p:nvPr>
        </p:nvSpPr>
        <p:spPr>
          <a:xfrm>
            <a:off x="430213" y="1222375"/>
            <a:ext cx="5864225" cy="32988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2465" y="4703852"/>
            <a:ext cx="5379720" cy="384860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283830"/>
            <a:ext cx="2914015" cy="49040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09079" y="9283830"/>
            <a:ext cx="2914015" cy="490408"/>
          </a:xfrm>
          <a:prstGeom prst="rect">
            <a:avLst/>
          </a:prstGeom>
        </p:spPr>
        <p:txBody>
          <a:bodyPr vert="horz" lIns="91440" tIns="45720" rIns="91440" bIns="45720" rtlCol="0" anchor="b"/>
          <a:lstStyle>
            <a:lvl1pPr algn="r">
              <a:defRPr sz="1200"/>
            </a:lvl1pPr>
          </a:lstStyle>
          <a:p>
            <a:fld id="{2CC82B2C-39D2-4558-B6B6-95C08AAB04E3}" type="slidenum">
              <a:rPr lang="en-GB" smtClean="0"/>
              <a:t>‹#›</a:t>
            </a:fld>
            <a:endParaRPr lang="en-GB"/>
          </a:p>
        </p:txBody>
      </p:sp>
    </p:spTree>
    <p:extLst>
      <p:ext uri="{BB962C8B-B14F-4D97-AF65-F5344CB8AC3E}">
        <p14:creationId xmlns:p14="http://schemas.microsoft.com/office/powerpoint/2010/main" val="1900684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C82B2C-39D2-4558-B6B6-95C08AAB04E3}" type="slidenum">
              <a:rPr lang="en-GB" smtClean="0"/>
              <a:t>1</a:t>
            </a:fld>
            <a:endParaRPr lang="en-GB"/>
          </a:p>
        </p:txBody>
      </p:sp>
    </p:spTree>
    <p:extLst>
      <p:ext uri="{BB962C8B-B14F-4D97-AF65-F5344CB8AC3E}">
        <p14:creationId xmlns:p14="http://schemas.microsoft.com/office/powerpoint/2010/main" val="1121211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Explain what</a:t>
            </a:r>
            <a:r>
              <a:rPr lang="en-GB" baseline="0" dirty="0" smtClean="0"/>
              <a:t> the money management module is expected to help with.</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Highlight that this is one lesson out of five and briefly what the other lessons include. </a:t>
            </a:r>
            <a:endParaRPr lang="en-GB" dirty="0"/>
          </a:p>
        </p:txBody>
      </p:sp>
      <p:sp>
        <p:nvSpPr>
          <p:cNvPr id="4" name="Slide Number Placeholder 3"/>
          <p:cNvSpPr>
            <a:spLocks noGrp="1"/>
          </p:cNvSpPr>
          <p:nvPr>
            <p:ph type="sldNum" sz="quarter" idx="10"/>
          </p:nvPr>
        </p:nvSpPr>
        <p:spPr/>
        <p:txBody>
          <a:bodyPr/>
          <a:lstStyle/>
          <a:p>
            <a:fld id="{2CC82B2C-39D2-4558-B6B6-95C08AAB04E3}" type="slidenum">
              <a:rPr lang="en-GB" smtClean="0"/>
              <a:t>2</a:t>
            </a:fld>
            <a:endParaRPr lang="en-GB"/>
          </a:p>
        </p:txBody>
      </p:sp>
    </p:spTree>
    <p:extLst>
      <p:ext uri="{BB962C8B-B14F-4D97-AF65-F5344CB8AC3E}">
        <p14:creationId xmlns:p14="http://schemas.microsoft.com/office/powerpoint/2010/main" val="603877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video is showing the views and advice of other 16 to 25 years who are going to talk about managing money.</a:t>
            </a:r>
          </a:p>
          <a:p>
            <a:endParaRPr lang="en-GB" baseline="0" dirty="0" smtClean="0"/>
          </a:p>
          <a:p>
            <a:r>
              <a:rPr lang="en-GB" baseline="0" dirty="0" smtClean="0"/>
              <a:t>After showing the video ask for thoughts of the youth group. </a:t>
            </a:r>
            <a:endParaRPr lang="en-GB" dirty="0"/>
          </a:p>
        </p:txBody>
      </p:sp>
      <p:sp>
        <p:nvSpPr>
          <p:cNvPr id="4" name="Slide Number Placeholder 3"/>
          <p:cNvSpPr>
            <a:spLocks noGrp="1"/>
          </p:cNvSpPr>
          <p:nvPr>
            <p:ph type="sldNum" sz="quarter" idx="10"/>
          </p:nvPr>
        </p:nvSpPr>
        <p:spPr/>
        <p:txBody>
          <a:bodyPr/>
          <a:lstStyle/>
          <a:p>
            <a:fld id="{2CC82B2C-39D2-4558-B6B6-95C08AAB04E3}" type="slidenum">
              <a:rPr lang="en-GB" smtClean="0"/>
              <a:t>3</a:t>
            </a:fld>
            <a:endParaRPr lang="en-GB"/>
          </a:p>
        </p:txBody>
      </p:sp>
    </p:spTree>
    <p:extLst>
      <p:ext uri="{BB962C8B-B14F-4D97-AF65-F5344CB8AC3E}">
        <p14:creationId xmlns:p14="http://schemas.microsoft.com/office/powerpoint/2010/main" val="3522748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Split the young people into groups of three and ask them to collectively make a list of everything that they can think of that they spend money on (monthly, annually, weekly or daily) on pieces of paper.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Once they have done this ask them to split items on the list into one of three columns:-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Essential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Luxury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Could manage without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Review exercise outcomes and learnings.</a:t>
            </a:r>
            <a:r>
              <a:rPr lang="en-GB" baseline="0" dirty="0" smtClean="0"/>
              <a:t> </a:t>
            </a:r>
            <a:r>
              <a:rPr lang="en-GB" dirty="0" smtClean="0"/>
              <a:t>Once this is done, bring the group back together and use a flip chart and write the three columns above. Go around the group asking for a suggestion and which column they have put it in to and why.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Have a discussion as to whether this is correct and be extremely challenging about what is in the “cannot do without” column.  The purpose of the exercise is to challenge the views as to what is a necessity and what is a luxury.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Good examples are:-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Mobile phone contracts,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Branded items of clothing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Takeaways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Making lunch not buying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Coffee shop drinks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Netflix</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Chocolate, crisps, cans etc.</a:t>
            </a:r>
            <a:r>
              <a:rPr lang="en-GB" baseline="0" dirty="0" smtClean="0"/>
              <a:t> </a:t>
            </a:r>
            <a:r>
              <a:rPr lang="en-GB" sz="1200" kern="1200" baseline="0" dirty="0" smtClean="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smtClean="0">
                <a:solidFill>
                  <a:schemeClr val="tx1"/>
                </a:solidFill>
                <a:effectLst/>
                <a:latin typeface="+mn-lt"/>
                <a:ea typeface="+mn-ea"/>
                <a:cs typeface="+mn-cs"/>
              </a:rPr>
              <a:t>Cost of buying a coffee every day for a full year is £650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smtClean="0">
                <a:solidFill>
                  <a:schemeClr val="tx1"/>
                </a:solidFill>
                <a:effectLst/>
                <a:latin typeface="+mn-lt"/>
                <a:ea typeface="+mn-ea"/>
                <a:cs typeface="+mn-cs"/>
              </a:rPr>
              <a:t>Desired Outcome 1. Provide a simple way to quickly and easily budget. 2. Demonstrate how “cannot do without” is the absolute bare essentials required (such as rent, utility bills, basic clothes, basic food and toiletries). 3. Stress that you should always work from left to right (“cannot do without” column must be taken care of in full before you move on to considering luxury. If it is something that you can do without to purchase something else then it shouldn’t be on the “cannot do without” list.) 4. Show ways to save on costs by going without, buying the non-branded product, using Wi-Fi and reducing monthly contract costs etc.</a:t>
            </a:r>
            <a:endParaRPr lang="en-GB" sz="12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2CC82B2C-39D2-4558-B6B6-95C08AAB04E3}" type="slidenum">
              <a:rPr lang="en-GB" smtClean="0"/>
              <a:t>4</a:t>
            </a:fld>
            <a:endParaRPr lang="en-GB"/>
          </a:p>
        </p:txBody>
      </p:sp>
    </p:spTree>
    <p:extLst>
      <p:ext uri="{BB962C8B-B14F-4D97-AF65-F5344CB8AC3E}">
        <p14:creationId xmlns:p14="http://schemas.microsoft.com/office/powerpoint/2010/main" val="1227280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Explain that when you move into a property,</a:t>
            </a:r>
            <a:r>
              <a:rPr lang="en-GB" baseline="0" dirty="0" smtClean="0"/>
              <a:t> there are a number of important bills that you need to pay that people may not realise.</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This shows the importance of budgeting and managing finances so there is more money coming in than going out on all of these different types of expenditure. </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Talk through with the group to see if there are any outgoings that they did not expect. </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Also reinforce that there will be other outgoings, but this slide shows a number of the more common ones.</a:t>
            </a:r>
          </a:p>
        </p:txBody>
      </p:sp>
      <p:sp>
        <p:nvSpPr>
          <p:cNvPr id="4" name="Slide Number Placeholder 3"/>
          <p:cNvSpPr>
            <a:spLocks noGrp="1"/>
          </p:cNvSpPr>
          <p:nvPr>
            <p:ph type="sldNum" sz="quarter" idx="10"/>
          </p:nvPr>
        </p:nvSpPr>
        <p:spPr/>
        <p:txBody>
          <a:bodyPr/>
          <a:lstStyle/>
          <a:p>
            <a:fld id="{2CC82B2C-39D2-4558-B6B6-95C08AAB04E3}" type="slidenum">
              <a:rPr lang="en-GB" smtClean="0"/>
              <a:t>5</a:t>
            </a:fld>
            <a:endParaRPr lang="en-GB"/>
          </a:p>
        </p:txBody>
      </p:sp>
    </p:spTree>
    <p:extLst>
      <p:ext uri="{BB962C8B-B14F-4D97-AF65-F5344CB8AC3E}">
        <p14:creationId xmlns:p14="http://schemas.microsoft.com/office/powerpoint/2010/main" val="277631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Explain</a:t>
            </a:r>
            <a:r>
              <a:rPr lang="en-GB" baseline="0" dirty="0" smtClean="0"/>
              <a:t> that there are a number of organisations that provide help and support if people need advice.</a:t>
            </a:r>
            <a:endParaRPr lang="en-GB" dirty="0"/>
          </a:p>
        </p:txBody>
      </p:sp>
      <p:sp>
        <p:nvSpPr>
          <p:cNvPr id="4" name="Slide Number Placeholder 3"/>
          <p:cNvSpPr>
            <a:spLocks noGrp="1"/>
          </p:cNvSpPr>
          <p:nvPr>
            <p:ph type="sldNum" sz="quarter" idx="10"/>
          </p:nvPr>
        </p:nvSpPr>
        <p:spPr/>
        <p:txBody>
          <a:bodyPr/>
          <a:lstStyle/>
          <a:p>
            <a:fld id="{2CC82B2C-39D2-4558-B6B6-95C08AAB04E3}" type="slidenum">
              <a:rPr lang="en-GB" smtClean="0"/>
              <a:t>6</a:t>
            </a:fld>
            <a:endParaRPr lang="en-GB"/>
          </a:p>
        </p:txBody>
      </p:sp>
    </p:spTree>
    <p:extLst>
      <p:ext uri="{BB962C8B-B14F-4D97-AF65-F5344CB8AC3E}">
        <p14:creationId xmlns:p14="http://schemas.microsoft.com/office/powerpoint/2010/main" val="1909413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important thing</a:t>
            </a:r>
            <a:r>
              <a:rPr lang="en-GB" baseline="0" dirty="0" smtClean="0"/>
              <a:t> to remember if you’re finding it hard to pay your bills is - </a:t>
            </a:r>
            <a:r>
              <a:rPr lang="en-GB" b="0" baseline="0" dirty="0" smtClean="0"/>
              <a:t>don’t ignore the problem</a:t>
            </a:r>
            <a:r>
              <a:rPr lang="en-GB" baseline="0" dirty="0" smtClean="0"/>
              <a:t>. Debts very rarely disappear all by themselves!</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If you’re ever struggling to pay your water bill, the good news is that we have lots of ways we can help. This could include delaying your payments, reducing your bill or setting up a payment plan which makes your bill easier to pay. Paying your water bill by Direct Debit will also reduce your bill by £5 a year. </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Remember,</a:t>
            </a:r>
            <a:r>
              <a:rPr lang="en-GB" baseline="0" dirty="0" smtClean="0"/>
              <a:t> m</a:t>
            </a:r>
            <a:r>
              <a:rPr lang="en-GB" dirty="0" smtClean="0"/>
              <a:t>ost companies you deal</a:t>
            </a:r>
            <a:r>
              <a:rPr lang="en-GB" baseline="0" dirty="0" smtClean="0"/>
              <a:t> with </a:t>
            </a:r>
            <a:r>
              <a:rPr lang="en-GB" dirty="0" smtClean="0"/>
              <a:t>will help if you’re struggling</a:t>
            </a:r>
            <a:r>
              <a:rPr lang="en-GB" baseline="0" dirty="0" smtClean="0"/>
              <a:t> with your bills so always give them a call as soon as you have a problem. Companies have nothing to gain by you falling behind with your payments and will always try to help.</a:t>
            </a:r>
            <a:endParaRPr lang="en-GB" dirty="0" smtClean="0"/>
          </a:p>
          <a:p>
            <a:endParaRPr lang="en-GB" dirty="0" smtClean="0"/>
          </a:p>
          <a:p>
            <a:r>
              <a:rPr lang="en-GB" dirty="0" smtClean="0"/>
              <a:t>If you or a family</a:t>
            </a:r>
            <a:r>
              <a:rPr lang="en-GB" baseline="0" dirty="0" smtClean="0"/>
              <a:t> member need additional support due to disability, mental health issues, debt or age, please let us know. We can then register you for our Priority Services scheme which means you benefit from additional free services related to your water and wastewater services. Your energy company will also have a priority services scheme you can register for.</a:t>
            </a:r>
            <a:endParaRPr lang="en-GB" dirty="0" smtClean="0"/>
          </a:p>
        </p:txBody>
      </p:sp>
      <p:sp>
        <p:nvSpPr>
          <p:cNvPr id="4" name="Slide Number Placeholder 3"/>
          <p:cNvSpPr>
            <a:spLocks noGrp="1"/>
          </p:cNvSpPr>
          <p:nvPr>
            <p:ph type="sldNum" sz="quarter" idx="10"/>
          </p:nvPr>
        </p:nvSpPr>
        <p:spPr/>
        <p:txBody>
          <a:bodyPr/>
          <a:lstStyle/>
          <a:p>
            <a:fld id="{2CC82B2C-39D2-4558-B6B6-95C08AAB04E3}" type="slidenum">
              <a:rPr lang="en-GB" smtClean="0"/>
              <a:t>7</a:t>
            </a:fld>
            <a:endParaRPr lang="en-GB"/>
          </a:p>
        </p:txBody>
      </p:sp>
    </p:spTree>
    <p:extLst>
      <p:ext uri="{BB962C8B-B14F-4D97-AF65-F5344CB8AC3E}">
        <p14:creationId xmlns:p14="http://schemas.microsoft.com/office/powerpoint/2010/main" val="2609932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Briefly</a:t>
            </a:r>
            <a:r>
              <a:rPr lang="en-GB" baseline="0" dirty="0" smtClean="0"/>
              <a:t> discuss what has been r</a:t>
            </a:r>
            <a:r>
              <a:rPr lang="en-GB" dirty="0" smtClean="0"/>
              <a:t>un through in the session and answer any</a:t>
            </a:r>
            <a:r>
              <a:rPr lang="en-GB" baseline="0" dirty="0" smtClean="0"/>
              <a:t> questions with the group to ensure they have understood the content.</a:t>
            </a:r>
          </a:p>
          <a:p>
            <a:pPr marL="0" indent="0">
              <a:buFont typeface="Arial" panose="020B0604020202020204" pitchFamily="34" charset="0"/>
              <a:buNone/>
            </a:pPr>
            <a:endParaRPr lang="en-GB" baseline="0" dirty="0" smtClean="0"/>
          </a:p>
          <a:p>
            <a:pPr marL="171450" indent="-171450">
              <a:buFont typeface="Arial" panose="020B0604020202020204" pitchFamily="34" charset="0"/>
              <a:buChar char="•"/>
            </a:pPr>
            <a:r>
              <a:rPr lang="en-GB" baseline="0" dirty="0" smtClean="0"/>
              <a:t>Ask each of the participants for one thing that they have learnt today.</a:t>
            </a:r>
            <a:endParaRPr lang="en-GB" dirty="0"/>
          </a:p>
        </p:txBody>
      </p:sp>
      <p:sp>
        <p:nvSpPr>
          <p:cNvPr id="4" name="Slide Number Placeholder 3"/>
          <p:cNvSpPr>
            <a:spLocks noGrp="1"/>
          </p:cNvSpPr>
          <p:nvPr>
            <p:ph type="sldNum" sz="quarter" idx="10"/>
          </p:nvPr>
        </p:nvSpPr>
        <p:spPr/>
        <p:txBody>
          <a:bodyPr/>
          <a:lstStyle/>
          <a:p>
            <a:fld id="{2CC82B2C-39D2-4558-B6B6-95C08AAB04E3}" type="slidenum">
              <a:rPr lang="en-GB" smtClean="0"/>
              <a:t>8</a:t>
            </a:fld>
            <a:endParaRPr lang="en-GB"/>
          </a:p>
        </p:txBody>
      </p:sp>
    </p:spTree>
    <p:extLst>
      <p:ext uri="{BB962C8B-B14F-4D97-AF65-F5344CB8AC3E}">
        <p14:creationId xmlns:p14="http://schemas.microsoft.com/office/powerpoint/2010/main" val="3869117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rgbClr val="C3E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Isosceles Triangle 5"/>
          <p:cNvSpPr/>
          <p:nvPr userDrawn="1"/>
        </p:nvSpPr>
        <p:spPr>
          <a:xfrm rot="5400000">
            <a:off x="-23649" y="-6925"/>
            <a:ext cx="1926900" cy="1879603"/>
          </a:xfrm>
          <a:prstGeom prst="triangle">
            <a:avLst>
              <a:gd name="adj" fmla="val 443"/>
            </a:avLst>
          </a:prstGeom>
          <a:solidFill>
            <a:srgbClr val="00563F"/>
          </a:solidFill>
          <a:ln>
            <a:noFill/>
          </a:ln>
          <a:effectLst>
            <a:outerShdw blurRad="495300" dist="50800" dir="5400000" algn="ctr" rotWithShape="0">
              <a:srgbClr val="003E52">
                <a:alpha val="1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userDrawn="1"/>
        </p:nvSpPr>
        <p:spPr>
          <a:xfrm rot="18900000">
            <a:off x="-73835" y="463598"/>
            <a:ext cx="1445279" cy="461665"/>
          </a:xfrm>
          <a:prstGeom prst="rect">
            <a:avLst/>
          </a:prstGeom>
          <a:noFill/>
        </p:spPr>
        <p:txBody>
          <a:bodyPr wrap="square" rtlCol="0">
            <a:spAutoFit/>
          </a:bodyPr>
          <a:lstStyle/>
          <a:p>
            <a:pPr algn="ctr"/>
            <a:r>
              <a:rPr lang="en-GB" sz="2400" b="1" dirty="0" smtClean="0">
                <a:solidFill>
                  <a:schemeClr val="bg1"/>
                </a:solidFill>
              </a:rPr>
              <a:t>ACTIVITY</a:t>
            </a:r>
            <a:endParaRPr lang="en-GB" sz="2400" b="1" dirty="0">
              <a:solidFill>
                <a:schemeClr val="bg1"/>
              </a:solidFill>
            </a:endParaRPr>
          </a:p>
        </p:txBody>
      </p:sp>
    </p:spTree>
    <p:extLst>
      <p:ext uri="{BB962C8B-B14F-4D97-AF65-F5344CB8AC3E}">
        <p14:creationId xmlns:p14="http://schemas.microsoft.com/office/powerpoint/2010/main" val="17207368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0A5972-7004-45F6-A25A-0465ADAB3CBC}" type="datetimeFigureOut">
              <a:rPr lang="en-GB" smtClean="0"/>
              <a:t>18/01/2019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67A16B-9601-4055-B4DC-19B54E5D49F0}" type="slidenum">
              <a:rPr lang="en-GB" smtClean="0"/>
              <a:t>‹#›</a:t>
            </a:fld>
            <a:endParaRPr lang="en-GB"/>
          </a:p>
        </p:txBody>
      </p:sp>
    </p:spTree>
    <p:extLst>
      <p:ext uri="{BB962C8B-B14F-4D97-AF65-F5344CB8AC3E}">
        <p14:creationId xmlns:p14="http://schemas.microsoft.com/office/powerpoint/2010/main" val="3544488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0A5972-7004-45F6-A25A-0465ADAB3CBC}" type="datetimeFigureOut">
              <a:rPr lang="en-GB" smtClean="0"/>
              <a:t>18/01/2019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67A16B-9601-4055-B4DC-19B54E5D49F0}" type="slidenum">
              <a:rPr lang="en-GB" smtClean="0"/>
              <a:t>‹#›</a:t>
            </a:fld>
            <a:endParaRPr lang="en-GB"/>
          </a:p>
        </p:txBody>
      </p:sp>
    </p:spTree>
    <p:extLst>
      <p:ext uri="{BB962C8B-B14F-4D97-AF65-F5344CB8AC3E}">
        <p14:creationId xmlns:p14="http://schemas.microsoft.com/office/powerpoint/2010/main" val="898937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0A5972-7004-45F6-A25A-0465ADAB3CBC}" type="datetimeFigureOut">
              <a:rPr lang="en-GB" smtClean="0"/>
              <a:t>18/01/2019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67A16B-9601-4055-B4DC-19B54E5D49F0}" type="slidenum">
              <a:rPr lang="en-GB" smtClean="0"/>
              <a:t>‹#›</a:t>
            </a:fld>
            <a:endParaRPr lang="en-GB"/>
          </a:p>
        </p:txBody>
      </p:sp>
    </p:spTree>
    <p:extLst>
      <p:ext uri="{BB962C8B-B14F-4D97-AF65-F5344CB8AC3E}">
        <p14:creationId xmlns:p14="http://schemas.microsoft.com/office/powerpoint/2010/main" val="1923969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0A5972-7004-45F6-A25A-0465ADAB3CBC}" type="datetimeFigureOut">
              <a:rPr lang="en-GB" smtClean="0"/>
              <a:t>18/01/2019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67A16B-9601-4055-B4DC-19B54E5D49F0}" type="slidenum">
              <a:rPr lang="en-GB" smtClean="0"/>
              <a:t>‹#›</a:t>
            </a:fld>
            <a:endParaRPr lang="en-GB"/>
          </a:p>
        </p:txBody>
      </p:sp>
    </p:spTree>
    <p:extLst>
      <p:ext uri="{BB962C8B-B14F-4D97-AF65-F5344CB8AC3E}">
        <p14:creationId xmlns:p14="http://schemas.microsoft.com/office/powerpoint/2010/main" val="4073929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rgbClr val="005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Isosceles Triangle 5"/>
          <p:cNvSpPr/>
          <p:nvPr userDrawn="1"/>
        </p:nvSpPr>
        <p:spPr>
          <a:xfrm rot="5400000">
            <a:off x="-23649" y="-6925"/>
            <a:ext cx="1926900" cy="1879603"/>
          </a:xfrm>
          <a:prstGeom prst="triangle">
            <a:avLst>
              <a:gd name="adj" fmla="val 443"/>
            </a:avLst>
          </a:prstGeom>
          <a:solidFill>
            <a:srgbClr val="C3E088"/>
          </a:solidFill>
          <a:ln>
            <a:noFill/>
          </a:ln>
          <a:effectLst>
            <a:outerShdw blurRad="495300" dist="50800" dir="5400000" algn="ctr" rotWithShape="0">
              <a:schemeClr val="tx1">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userDrawn="1"/>
        </p:nvSpPr>
        <p:spPr>
          <a:xfrm rot="18900000">
            <a:off x="-73835" y="463598"/>
            <a:ext cx="1445279" cy="461665"/>
          </a:xfrm>
          <a:prstGeom prst="rect">
            <a:avLst/>
          </a:prstGeom>
          <a:noFill/>
        </p:spPr>
        <p:txBody>
          <a:bodyPr wrap="square" rtlCol="0">
            <a:spAutoFit/>
          </a:bodyPr>
          <a:lstStyle/>
          <a:p>
            <a:pPr algn="ctr"/>
            <a:r>
              <a:rPr lang="en-GB" sz="2400" b="1" dirty="0" smtClean="0">
                <a:solidFill>
                  <a:schemeClr val="bg1"/>
                </a:solidFill>
              </a:rPr>
              <a:t>ACTIVITY</a:t>
            </a:r>
            <a:endParaRPr lang="en-GB" sz="2400" b="1" dirty="0">
              <a:solidFill>
                <a:schemeClr val="bg1"/>
              </a:solidFill>
            </a:endParaRPr>
          </a:p>
        </p:txBody>
      </p:sp>
    </p:spTree>
    <p:extLst>
      <p:ext uri="{BB962C8B-B14F-4D97-AF65-F5344CB8AC3E}">
        <p14:creationId xmlns:p14="http://schemas.microsoft.com/office/powerpoint/2010/main" val="28981912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80A5972-7004-45F6-A25A-0465ADAB3CBC}" type="datetimeFigureOut">
              <a:rPr lang="en-GB" smtClean="0"/>
              <a:t>18/01/2019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67A16B-9601-4055-B4DC-19B54E5D49F0}" type="slidenum">
              <a:rPr lang="en-GB" smtClean="0"/>
              <a:t>‹#›</a:t>
            </a:fld>
            <a:endParaRPr lang="en-GB"/>
          </a:p>
        </p:txBody>
      </p:sp>
    </p:spTree>
    <p:extLst>
      <p:ext uri="{BB962C8B-B14F-4D97-AF65-F5344CB8AC3E}">
        <p14:creationId xmlns:p14="http://schemas.microsoft.com/office/powerpoint/2010/main" val="509101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0A5972-7004-45F6-A25A-0465ADAB3CBC}" type="datetimeFigureOut">
              <a:rPr lang="en-GB" smtClean="0"/>
              <a:t>18/01/2019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67A16B-9601-4055-B4DC-19B54E5D49F0}" type="slidenum">
              <a:rPr lang="en-GB" smtClean="0"/>
              <a:t>‹#›</a:t>
            </a:fld>
            <a:endParaRPr lang="en-GB"/>
          </a:p>
        </p:txBody>
      </p:sp>
    </p:spTree>
    <p:extLst>
      <p:ext uri="{BB962C8B-B14F-4D97-AF65-F5344CB8AC3E}">
        <p14:creationId xmlns:p14="http://schemas.microsoft.com/office/powerpoint/2010/main" val="21928819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0A5972-7004-45F6-A25A-0465ADAB3CBC}" type="datetimeFigureOut">
              <a:rPr lang="en-GB" smtClean="0"/>
              <a:t>18/01/2019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67A16B-9601-4055-B4DC-19B54E5D49F0}" type="slidenum">
              <a:rPr lang="en-GB" smtClean="0"/>
              <a:t>‹#›</a:t>
            </a:fld>
            <a:endParaRPr lang="en-GB"/>
          </a:p>
        </p:txBody>
      </p:sp>
    </p:spTree>
    <p:extLst>
      <p:ext uri="{BB962C8B-B14F-4D97-AF65-F5344CB8AC3E}">
        <p14:creationId xmlns:p14="http://schemas.microsoft.com/office/powerpoint/2010/main" val="571058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80A5972-7004-45F6-A25A-0465ADAB3CBC}" type="datetimeFigureOut">
              <a:rPr lang="en-GB" smtClean="0"/>
              <a:t>18/01/2019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67A16B-9601-4055-B4DC-19B54E5D49F0}" type="slidenum">
              <a:rPr lang="en-GB" smtClean="0"/>
              <a:t>‹#›</a:t>
            </a:fld>
            <a:endParaRPr lang="en-GB"/>
          </a:p>
        </p:txBody>
      </p:sp>
    </p:spTree>
    <p:extLst>
      <p:ext uri="{BB962C8B-B14F-4D97-AF65-F5344CB8AC3E}">
        <p14:creationId xmlns:p14="http://schemas.microsoft.com/office/powerpoint/2010/main" val="103316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80A5972-7004-45F6-A25A-0465ADAB3CBC}" type="datetimeFigureOut">
              <a:rPr lang="en-GB" smtClean="0"/>
              <a:t>18/01/2019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67A16B-9601-4055-B4DC-19B54E5D49F0}" type="slidenum">
              <a:rPr lang="en-GB" smtClean="0"/>
              <a:t>‹#›</a:t>
            </a:fld>
            <a:endParaRPr lang="en-GB"/>
          </a:p>
        </p:txBody>
      </p:sp>
    </p:spTree>
    <p:extLst>
      <p:ext uri="{BB962C8B-B14F-4D97-AF65-F5344CB8AC3E}">
        <p14:creationId xmlns:p14="http://schemas.microsoft.com/office/powerpoint/2010/main" val="192188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80A5972-7004-45F6-A25A-0465ADAB3CBC}" type="datetimeFigureOut">
              <a:rPr lang="en-GB" smtClean="0"/>
              <a:t>18/01/2019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67A16B-9601-4055-B4DC-19B54E5D49F0}" type="slidenum">
              <a:rPr lang="en-GB" smtClean="0"/>
              <a:t>‹#›</a:t>
            </a:fld>
            <a:endParaRPr lang="en-GB"/>
          </a:p>
        </p:txBody>
      </p:sp>
    </p:spTree>
    <p:extLst>
      <p:ext uri="{BB962C8B-B14F-4D97-AF65-F5344CB8AC3E}">
        <p14:creationId xmlns:p14="http://schemas.microsoft.com/office/powerpoint/2010/main" val="644256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A5972-7004-45F6-A25A-0465ADAB3CBC}" type="datetimeFigureOut">
              <a:rPr lang="en-GB" smtClean="0"/>
              <a:t>18/01/2019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D67A16B-9601-4055-B4DC-19B54E5D49F0}" type="slidenum">
              <a:rPr lang="en-GB" smtClean="0"/>
              <a:t>‹#›</a:t>
            </a:fld>
            <a:endParaRPr lang="en-GB"/>
          </a:p>
        </p:txBody>
      </p:sp>
    </p:spTree>
    <p:extLst>
      <p:ext uri="{BB962C8B-B14F-4D97-AF65-F5344CB8AC3E}">
        <p14:creationId xmlns:p14="http://schemas.microsoft.com/office/powerpoint/2010/main" val="1451157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0A5972-7004-45F6-A25A-0465ADAB3CBC}" type="datetimeFigureOut">
              <a:rPr lang="en-GB" smtClean="0"/>
              <a:t>18/01/2019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7A16B-9601-4055-B4DC-19B54E5D49F0}" type="slidenum">
              <a:rPr lang="en-GB" smtClean="0"/>
              <a:t>‹#›</a:t>
            </a:fld>
            <a:endParaRPr lang="en-GB"/>
          </a:p>
        </p:txBody>
      </p:sp>
    </p:spTree>
    <p:extLst>
      <p:ext uri="{BB962C8B-B14F-4D97-AF65-F5344CB8AC3E}">
        <p14:creationId xmlns:p14="http://schemas.microsoft.com/office/powerpoint/2010/main" val="336250030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ideo" Target="https://www.youtube.com/embed/Y-wr1gqzJH4" TargetMode="Externa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3.png"/><Relationship Id="rId9" Type="http://schemas.openxmlformats.org/officeDocument/2006/relationships/image" Target="../media/image20.png"/><Relationship Id="rId1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hyperlink" Target="https://www.citizensadvice.org.uk/" TargetMode="External"/><Relationship Id="rId3" Type="http://schemas.openxmlformats.org/officeDocument/2006/relationships/image" Target="../media/image26.png"/><Relationship Id="rId7" Type="http://schemas.openxmlformats.org/officeDocument/2006/relationships/hyperlink" Target="https://www.moneyadviceservice.org.uk/en"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s://www.moneysavingexpert.com/" TargetMode="External"/><Relationship Id="rId5" Type="http://schemas.openxmlformats.org/officeDocument/2006/relationships/image" Target="../media/image28.png"/><Relationship Id="rId10" Type="http://schemas.openxmlformats.org/officeDocument/2006/relationships/image" Target="../media/image30.png"/><Relationship Id="rId4" Type="http://schemas.openxmlformats.org/officeDocument/2006/relationships/image" Target="../media/image27.jpe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hyperlink" Target="https://www.unitedutilities.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309" r="22177"/>
          <a:stretch/>
        </p:blipFill>
        <p:spPr>
          <a:xfrm>
            <a:off x="2640751" y="0"/>
            <a:ext cx="9551249" cy="6876000"/>
          </a:xfrm>
          <a:prstGeom prst="rect">
            <a:avLst/>
          </a:prstGeom>
        </p:spPr>
      </p:pic>
      <p:sp>
        <p:nvSpPr>
          <p:cNvPr id="3" name="Rectangle 2"/>
          <p:cNvSpPr/>
          <p:nvPr/>
        </p:nvSpPr>
        <p:spPr>
          <a:xfrm>
            <a:off x="0" y="0"/>
            <a:ext cx="4559300" cy="6876000"/>
          </a:xfrm>
          <a:prstGeom prst="rect">
            <a:avLst/>
          </a:prstGeom>
          <a:solidFill>
            <a:srgbClr val="005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388665" y="400098"/>
            <a:ext cx="1944000" cy="340131"/>
          </a:xfrm>
          <a:prstGeom prst="rect">
            <a:avLst/>
          </a:prstGeom>
          <a:solidFill>
            <a:srgbClr val="C3E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950" y="5599343"/>
            <a:ext cx="1662851" cy="784490"/>
          </a:xfrm>
          <a:prstGeom prst="rect">
            <a:avLst/>
          </a:prstGeom>
        </p:spPr>
      </p:pic>
      <p:sp>
        <p:nvSpPr>
          <p:cNvPr id="8" name="Title 1"/>
          <p:cNvSpPr txBox="1">
            <a:spLocks/>
          </p:cNvSpPr>
          <p:nvPr/>
        </p:nvSpPr>
        <p:spPr>
          <a:xfrm>
            <a:off x="388666" y="412798"/>
            <a:ext cx="3223452" cy="53305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800" b="1" dirty="0" smtClean="0">
                <a:solidFill>
                  <a:srgbClr val="00563F"/>
                </a:solidFill>
                <a:latin typeface="+mn-lt"/>
              </a:rPr>
              <a:t>Curriculum for Life   </a:t>
            </a:r>
            <a:r>
              <a:rPr lang="en-GB" sz="1800" dirty="0" smtClean="0">
                <a:solidFill>
                  <a:schemeClr val="bg1"/>
                </a:solidFill>
                <a:latin typeface="+mn-lt"/>
              </a:rPr>
              <a:t>Session 2</a:t>
            </a:r>
            <a:endParaRPr lang="en-GB" sz="1800" dirty="0">
              <a:solidFill>
                <a:schemeClr val="bg1"/>
              </a:solidFill>
              <a:latin typeface="+mn-lt"/>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135" y="2590722"/>
            <a:ext cx="3712509" cy="1636824"/>
          </a:xfrm>
          <a:prstGeom prst="rect">
            <a:avLst/>
          </a:prstGeom>
        </p:spPr>
      </p:pic>
      <p:grpSp>
        <p:nvGrpSpPr>
          <p:cNvPr id="9" name="Group 8"/>
          <p:cNvGrpSpPr/>
          <p:nvPr/>
        </p:nvGrpSpPr>
        <p:grpSpPr>
          <a:xfrm>
            <a:off x="9101280" y="5791200"/>
            <a:ext cx="2817859" cy="1084800"/>
            <a:chOff x="8602916" y="5599343"/>
            <a:chExt cx="3316224" cy="1276657"/>
          </a:xfrm>
        </p:grpSpPr>
        <p:sp>
          <p:nvSpPr>
            <p:cNvPr id="12" name="Rectangle 11"/>
            <p:cNvSpPr/>
            <p:nvPr/>
          </p:nvSpPr>
          <p:spPr>
            <a:xfrm>
              <a:off x="8602916" y="5599343"/>
              <a:ext cx="3316224" cy="127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2685" y="5868034"/>
              <a:ext cx="2814221" cy="584128"/>
            </a:xfrm>
            <a:prstGeom prst="rect">
              <a:avLst/>
            </a:prstGeom>
          </p:spPr>
        </p:pic>
      </p:grpSp>
    </p:spTree>
    <p:extLst>
      <p:ext uri="{BB962C8B-B14F-4D97-AF65-F5344CB8AC3E}">
        <p14:creationId xmlns:p14="http://schemas.microsoft.com/office/powerpoint/2010/main" val="1500812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0" cy="6876000"/>
            <a:chOff x="0" y="0"/>
            <a:chExt cx="12192000" cy="6876000"/>
          </a:xfrm>
        </p:grpSpPr>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309" r="22177"/>
            <a:stretch/>
          </p:blipFill>
          <p:spPr>
            <a:xfrm>
              <a:off x="2640751" y="0"/>
              <a:ext cx="9551249" cy="6876000"/>
            </a:xfrm>
            <a:prstGeom prst="rect">
              <a:avLst/>
            </a:prstGeom>
          </p:spPr>
        </p:pic>
        <p:sp>
          <p:nvSpPr>
            <p:cNvPr id="18" name="Rectangle 17"/>
            <p:cNvSpPr/>
            <p:nvPr/>
          </p:nvSpPr>
          <p:spPr>
            <a:xfrm>
              <a:off x="0" y="0"/>
              <a:ext cx="4559300" cy="6876000"/>
            </a:xfrm>
            <a:prstGeom prst="rect">
              <a:avLst/>
            </a:prstGeom>
            <a:solidFill>
              <a:srgbClr val="005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950" y="5599343"/>
              <a:ext cx="1662851" cy="784490"/>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135" y="2590722"/>
              <a:ext cx="3712509" cy="1636824"/>
            </a:xfrm>
            <a:prstGeom prst="rect">
              <a:avLst/>
            </a:prstGeom>
          </p:spPr>
        </p:pic>
      </p:grpSp>
      <p:grpSp>
        <p:nvGrpSpPr>
          <p:cNvPr id="22" name="Group 21"/>
          <p:cNvGrpSpPr/>
          <p:nvPr/>
        </p:nvGrpSpPr>
        <p:grpSpPr>
          <a:xfrm>
            <a:off x="9101280" y="5791200"/>
            <a:ext cx="2817859" cy="1084800"/>
            <a:chOff x="8602916" y="5599343"/>
            <a:chExt cx="3316224" cy="1276657"/>
          </a:xfrm>
        </p:grpSpPr>
        <p:sp>
          <p:nvSpPr>
            <p:cNvPr id="24" name="Rectangle 23"/>
            <p:cNvSpPr/>
            <p:nvPr/>
          </p:nvSpPr>
          <p:spPr>
            <a:xfrm>
              <a:off x="8602916" y="5599343"/>
              <a:ext cx="3316224" cy="127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2685" y="5868034"/>
              <a:ext cx="2814221" cy="584128"/>
            </a:xfrm>
            <a:prstGeom prst="rect">
              <a:avLst/>
            </a:prstGeom>
          </p:spPr>
        </p:pic>
      </p:gr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5252" r="22177"/>
          <a:stretch/>
        </p:blipFill>
        <p:spPr>
          <a:xfrm>
            <a:off x="-43543" y="0"/>
            <a:ext cx="7649028" cy="6876000"/>
          </a:xfrm>
          <a:prstGeom prst="rect">
            <a:avLst/>
          </a:prstGeom>
        </p:spPr>
      </p:pic>
      <p:sp>
        <p:nvSpPr>
          <p:cNvPr id="13" name="Rectangle 12"/>
          <p:cNvSpPr/>
          <p:nvPr/>
        </p:nvSpPr>
        <p:spPr>
          <a:xfrm>
            <a:off x="7605485" y="-4805"/>
            <a:ext cx="4586515" cy="6885610"/>
          </a:xfrm>
          <a:prstGeom prst="rect">
            <a:avLst/>
          </a:prstGeom>
          <a:solidFill>
            <a:srgbClr val="005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A1DF"/>
              </a:solidFill>
            </a:endParaRPr>
          </a:p>
        </p:txBody>
      </p:sp>
      <p:sp>
        <p:nvSpPr>
          <p:cNvPr id="14" name="Rectangle 13"/>
          <p:cNvSpPr/>
          <p:nvPr/>
        </p:nvSpPr>
        <p:spPr>
          <a:xfrm>
            <a:off x="388665" y="400098"/>
            <a:ext cx="1944000" cy="340131"/>
          </a:xfrm>
          <a:prstGeom prst="rect">
            <a:avLst/>
          </a:prstGeom>
          <a:solidFill>
            <a:srgbClr val="C3E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p:cNvSpPr txBox="1">
            <a:spLocks/>
          </p:cNvSpPr>
          <p:nvPr/>
        </p:nvSpPr>
        <p:spPr>
          <a:xfrm>
            <a:off x="388666" y="412798"/>
            <a:ext cx="3223452" cy="53305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800" b="1" dirty="0" smtClean="0">
                <a:solidFill>
                  <a:srgbClr val="00563F"/>
                </a:solidFill>
                <a:latin typeface="+mn-lt"/>
              </a:rPr>
              <a:t>Curriculum for Life   </a:t>
            </a:r>
            <a:r>
              <a:rPr lang="en-GB" sz="1800" dirty="0" smtClean="0">
                <a:solidFill>
                  <a:schemeClr val="bg1"/>
                </a:solidFill>
                <a:latin typeface="+mn-lt"/>
              </a:rPr>
              <a:t>Session 2</a:t>
            </a:r>
            <a:endParaRPr lang="en-GB" sz="1800" dirty="0">
              <a:solidFill>
                <a:schemeClr val="bg1"/>
              </a:solidFill>
              <a:latin typeface="+mn-lt"/>
            </a:endParaRPr>
          </a:p>
        </p:txBody>
      </p:sp>
      <p:sp>
        <p:nvSpPr>
          <p:cNvPr id="3" name="Content Placeholder 2"/>
          <p:cNvSpPr>
            <a:spLocks noGrp="1"/>
          </p:cNvSpPr>
          <p:nvPr>
            <p:ph idx="1"/>
          </p:nvPr>
        </p:nvSpPr>
        <p:spPr>
          <a:xfrm>
            <a:off x="8184000" y="666623"/>
            <a:ext cx="3414852" cy="4351338"/>
          </a:xfrm>
        </p:spPr>
        <p:txBody>
          <a:bodyPr>
            <a:noAutofit/>
          </a:bodyPr>
          <a:lstStyle/>
          <a:p>
            <a:pPr marL="0" indent="0">
              <a:buNone/>
            </a:pPr>
            <a:endParaRPr lang="en-GB" sz="2000" b="1" dirty="0" smtClean="0">
              <a:solidFill>
                <a:schemeClr val="bg1"/>
              </a:solidFill>
            </a:endParaRPr>
          </a:p>
          <a:p>
            <a:pPr marL="0" indent="0">
              <a:buNone/>
            </a:pPr>
            <a:r>
              <a:rPr lang="en-GB" sz="1600" b="1" dirty="0">
                <a:solidFill>
                  <a:srgbClr val="C3E088"/>
                </a:solidFill>
              </a:rPr>
              <a:t>Session 2</a:t>
            </a:r>
            <a:r>
              <a:rPr lang="en-GB" sz="1600" b="1" dirty="0">
                <a:solidFill>
                  <a:schemeClr val="bg1"/>
                </a:solidFill>
              </a:rPr>
              <a:t/>
            </a:r>
            <a:br>
              <a:rPr lang="en-GB" sz="1600" b="1" dirty="0">
                <a:solidFill>
                  <a:schemeClr val="bg1"/>
                </a:solidFill>
              </a:rPr>
            </a:br>
            <a:r>
              <a:rPr lang="en-GB" sz="1600" dirty="0">
                <a:solidFill>
                  <a:schemeClr val="bg1"/>
                </a:solidFill>
              </a:rPr>
              <a:t>Video – hear from other 16-25 </a:t>
            </a:r>
            <a:br>
              <a:rPr lang="en-GB" sz="1600" dirty="0">
                <a:solidFill>
                  <a:schemeClr val="bg1"/>
                </a:solidFill>
              </a:rPr>
            </a:br>
            <a:r>
              <a:rPr lang="en-GB" sz="1600" dirty="0">
                <a:solidFill>
                  <a:schemeClr val="bg1"/>
                </a:solidFill>
              </a:rPr>
              <a:t>year olds, Managing your money</a:t>
            </a:r>
          </a:p>
          <a:p>
            <a:pPr marL="0" indent="0">
              <a:buNone/>
            </a:pPr>
            <a:endParaRPr lang="en-GB" sz="1600" b="1" dirty="0" smtClean="0">
              <a:solidFill>
                <a:schemeClr val="bg1"/>
              </a:solidFill>
            </a:endParaRPr>
          </a:p>
          <a:p>
            <a:pPr marL="0" indent="0">
              <a:buNone/>
            </a:pPr>
            <a:endParaRPr lang="en-GB" sz="1600" b="1" dirty="0" smtClean="0">
              <a:solidFill>
                <a:schemeClr val="bg1"/>
              </a:solidFill>
            </a:endParaRPr>
          </a:p>
          <a:p>
            <a:pPr marL="0" lvl="0" indent="0">
              <a:buNone/>
            </a:pPr>
            <a:r>
              <a:rPr lang="en-GB" sz="2000" b="1" dirty="0" smtClean="0">
                <a:solidFill>
                  <a:schemeClr val="bg1"/>
                </a:solidFill>
              </a:rPr>
              <a:t> </a:t>
            </a:r>
            <a:br>
              <a:rPr lang="en-GB" sz="2000" b="1" dirty="0" smtClean="0">
                <a:solidFill>
                  <a:schemeClr val="bg1"/>
                </a:solidFill>
              </a:rPr>
            </a:br>
            <a:endParaRPr lang="en-GB" sz="2000" b="1" dirty="0" smtClean="0">
              <a:solidFill>
                <a:schemeClr val="bg1"/>
              </a:solidFill>
            </a:endParaRPr>
          </a:p>
          <a:p>
            <a:pPr marL="0" indent="0">
              <a:buNone/>
            </a:pPr>
            <a:r>
              <a:rPr lang="en-GB" sz="1600" b="1" dirty="0" smtClean="0">
                <a:solidFill>
                  <a:srgbClr val="C3E088"/>
                </a:solidFill>
              </a:rPr>
              <a:t>Session </a:t>
            </a:r>
            <a:r>
              <a:rPr lang="en-GB" sz="1600" b="1" dirty="0">
                <a:solidFill>
                  <a:srgbClr val="C3E088"/>
                </a:solidFill>
              </a:rPr>
              <a:t>1</a:t>
            </a:r>
            <a:r>
              <a:rPr lang="en-GB" sz="1600" b="1" dirty="0">
                <a:solidFill>
                  <a:schemeClr val="bg1"/>
                </a:solidFill>
              </a:rPr>
              <a:t/>
            </a:r>
            <a:br>
              <a:rPr lang="en-GB" sz="1600" b="1" dirty="0">
                <a:solidFill>
                  <a:schemeClr val="bg1"/>
                </a:solidFill>
              </a:rPr>
            </a:br>
            <a:r>
              <a:rPr lang="en-GB" sz="1600" dirty="0">
                <a:solidFill>
                  <a:schemeClr val="bg1"/>
                </a:solidFill>
              </a:rPr>
              <a:t>What is debt?</a:t>
            </a:r>
            <a:br>
              <a:rPr lang="en-GB" sz="1600" dirty="0">
                <a:solidFill>
                  <a:schemeClr val="bg1"/>
                </a:solidFill>
              </a:rPr>
            </a:br>
            <a:r>
              <a:rPr lang="en-GB" sz="1600" dirty="0">
                <a:solidFill>
                  <a:schemeClr val="bg1"/>
                </a:solidFill>
              </a:rPr>
              <a:t>Money management – true or false?</a:t>
            </a:r>
            <a:endParaRPr lang="en-GB" sz="1600" b="1" dirty="0">
              <a:solidFill>
                <a:schemeClr val="bg1"/>
              </a:solidFill>
            </a:endParaRPr>
          </a:p>
          <a:p>
            <a:pPr marL="0" lvl="0" indent="0">
              <a:buNone/>
            </a:pPr>
            <a:r>
              <a:rPr lang="en-GB" sz="1600" b="1" dirty="0" smtClean="0">
                <a:solidFill>
                  <a:srgbClr val="C3E088"/>
                </a:solidFill>
              </a:rPr>
              <a:t>Session </a:t>
            </a:r>
            <a:r>
              <a:rPr lang="en-GB" sz="1600" b="1" dirty="0">
                <a:solidFill>
                  <a:srgbClr val="C3E088"/>
                </a:solidFill>
              </a:rPr>
              <a:t>3</a:t>
            </a:r>
            <a:r>
              <a:rPr lang="en-GB" sz="1600" b="1" dirty="0" smtClean="0">
                <a:solidFill>
                  <a:schemeClr val="bg1"/>
                </a:solidFill>
              </a:rPr>
              <a:t/>
            </a:r>
            <a:br>
              <a:rPr lang="en-GB" sz="1600" b="1" dirty="0" smtClean="0">
                <a:solidFill>
                  <a:schemeClr val="bg1"/>
                </a:solidFill>
              </a:rPr>
            </a:br>
            <a:r>
              <a:rPr lang="en-GB" sz="1600" dirty="0" smtClean="0">
                <a:solidFill>
                  <a:schemeClr val="bg1"/>
                </a:solidFill>
              </a:rPr>
              <a:t>Why your credit score is so important</a:t>
            </a:r>
          </a:p>
          <a:p>
            <a:pPr marL="0" lvl="0" indent="0">
              <a:buNone/>
            </a:pPr>
            <a:r>
              <a:rPr lang="en-GB" sz="1600" b="1" dirty="0">
                <a:solidFill>
                  <a:srgbClr val="C3E088"/>
                </a:solidFill>
              </a:rPr>
              <a:t>Session 4</a:t>
            </a:r>
            <a:r>
              <a:rPr lang="en-GB" sz="1600" b="1" dirty="0" smtClean="0">
                <a:solidFill>
                  <a:schemeClr val="bg1"/>
                </a:solidFill>
              </a:rPr>
              <a:t/>
            </a:r>
            <a:br>
              <a:rPr lang="en-GB" sz="1600" b="1" dirty="0" smtClean="0">
                <a:solidFill>
                  <a:schemeClr val="bg1"/>
                </a:solidFill>
              </a:rPr>
            </a:br>
            <a:r>
              <a:rPr lang="en-GB" sz="1600" dirty="0" smtClean="0">
                <a:solidFill>
                  <a:schemeClr val="bg1"/>
                </a:solidFill>
              </a:rPr>
              <a:t>Different types of debt, </a:t>
            </a:r>
            <a:br>
              <a:rPr lang="en-GB" sz="1600" dirty="0" smtClean="0">
                <a:solidFill>
                  <a:schemeClr val="bg1"/>
                </a:solidFill>
              </a:rPr>
            </a:br>
            <a:r>
              <a:rPr lang="en-GB" sz="1600" dirty="0" smtClean="0">
                <a:solidFill>
                  <a:schemeClr val="bg1"/>
                </a:solidFill>
              </a:rPr>
              <a:t>Annual Percentage Rate (APR)</a:t>
            </a:r>
          </a:p>
          <a:p>
            <a:pPr marL="0" lvl="0" indent="0">
              <a:buNone/>
            </a:pPr>
            <a:r>
              <a:rPr lang="en-GB" sz="1600" b="1" dirty="0">
                <a:solidFill>
                  <a:srgbClr val="C3E088"/>
                </a:solidFill>
              </a:rPr>
              <a:t>Session 5</a:t>
            </a:r>
            <a:r>
              <a:rPr lang="en-GB" sz="1600" b="1" dirty="0" smtClean="0">
                <a:solidFill>
                  <a:schemeClr val="bg1"/>
                </a:solidFill>
              </a:rPr>
              <a:t/>
            </a:r>
            <a:br>
              <a:rPr lang="en-GB" sz="1600" b="1" dirty="0" smtClean="0">
                <a:solidFill>
                  <a:schemeClr val="bg1"/>
                </a:solidFill>
              </a:rPr>
            </a:br>
            <a:r>
              <a:rPr lang="en-GB" sz="1600" dirty="0" smtClean="0">
                <a:solidFill>
                  <a:schemeClr val="bg1"/>
                </a:solidFill>
              </a:rPr>
              <a:t>Key tips on managing debt, </a:t>
            </a:r>
            <a:br>
              <a:rPr lang="en-GB" sz="1600" dirty="0" smtClean="0">
                <a:solidFill>
                  <a:schemeClr val="bg1"/>
                </a:solidFill>
              </a:rPr>
            </a:br>
            <a:r>
              <a:rPr lang="en-GB" sz="1600" dirty="0" smtClean="0">
                <a:solidFill>
                  <a:schemeClr val="bg1"/>
                </a:solidFill>
              </a:rPr>
              <a:t>Help and support available</a:t>
            </a:r>
            <a:endParaRPr lang="en-GB" sz="2000" dirty="0">
              <a:solidFill>
                <a:schemeClr val="bg1"/>
              </a:solidFill>
            </a:endParaRPr>
          </a:p>
        </p:txBody>
      </p:sp>
      <p:cxnSp>
        <p:nvCxnSpPr>
          <p:cNvPr id="23" name="Straight Connector 22"/>
          <p:cNvCxnSpPr/>
          <p:nvPr/>
        </p:nvCxnSpPr>
        <p:spPr>
          <a:xfrm>
            <a:off x="8305800" y="2209800"/>
            <a:ext cx="3149600" cy="0"/>
          </a:xfrm>
          <a:prstGeom prst="line">
            <a:avLst/>
          </a:prstGeom>
          <a:ln w="12700">
            <a:solidFill>
              <a:srgbClr val="C3E088">
                <a:alpha val="26000"/>
              </a:srgbClr>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2636" y="2145286"/>
            <a:ext cx="6346875" cy="2804696"/>
          </a:xfrm>
          <a:prstGeom prst="rect">
            <a:avLst/>
          </a:prstGeom>
          <a:effectLst>
            <a:outerShdw blurRad="698500" sx="102000" sy="102000" algn="ctr" rotWithShape="0">
              <a:prstClr val="black">
                <a:alpha val="40000"/>
              </a:prstClr>
            </a:outerShdw>
          </a:effectLst>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51839" y="696675"/>
            <a:ext cx="3037043" cy="277948"/>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62479" y="2545719"/>
            <a:ext cx="2089074" cy="593146"/>
          </a:xfrm>
          <a:prstGeom prst="rect">
            <a:avLst/>
          </a:prstGeom>
        </p:spPr>
      </p:pic>
    </p:spTree>
    <p:extLst>
      <p:ext uri="{BB962C8B-B14F-4D97-AF65-F5344CB8AC3E}">
        <p14:creationId xmlns:p14="http://schemas.microsoft.com/office/powerpoint/2010/main" val="403494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0 -2.96296E-6 L -0.37617 -2.96296E-6 " pathEditMode="relative" rAng="0" ptsTypes="AA">
                                      <p:cBhvr>
                                        <p:cTn id="6" dur="1250" fill="hold"/>
                                        <p:tgtEl>
                                          <p:spTgt spid="2"/>
                                        </p:tgtEl>
                                        <p:attrNameLst>
                                          <p:attrName>ppt_x</p:attrName>
                                          <p:attrName>ppt_y</p:attrName>
                                        </p:attrNameLst>
                                      </p:cBhvr>
                                      <p:rCtr x="-18815" y="0"/>
                                    </p:animMotion>
                                  </p:childTnLst>
                                </p:cTn>
                              </p:par>
                              <p:par>
                                <p:cTn id="7" presetID="1" presetClass="entr" presetSubtype="0" fill="hold" nodeType="withEffect">
                                  <p:stCondLst>
                                    <p:cond delay="1250"/>
                                  </p:stCondLst>
                                  <p:childTnLst>
                                    <p:set>
                                      <p:cBhvr>
                                        <p:cTn id="8" dur="1" fill="hold">
                                          <p:stCondLst>
                                            <p:cond delay="0"/>
                                          </p:stCondLst>
                                        </p:cTn>
                                        <p:tgtEl>
                                          <p:spTgt spid="12"/>
                                        </p:tgtEl>
                                        <p:attrNameLst>
                                          <p:attrName>style.visibility</p:attrName>
                                        </p:attrNameLst>
                                      </p:cBhvr>
                                      <p:to>
                                        <p:strVal val="visible"/>
                                      </p:to>
                                    </p:set>
                                  </p:childTnLst>
                                </p:cTn>
                              </p:par>
                              <p:par>
                                <p:cTn id="9" presetID="2" presetClass="entr" presetSubtype="2" fill="hold" grpId="0" nodeType="withEffect">
                                  <p:stCondLst>
                                    <p:cond delay="2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50" fill="hold"/>
                                        <p:tgtEl>
                                          <p:spTgt spid="13"/>
                                        </p:tgtEl>
                                        <p:attrNameLst>
                                          <p:attrName>ppt_x</p:attrName>
                                        </p:attrNameLst>
                                      </p:cBhvr>
                                      <p:tavLst>
                                        <p:tav tm="0">
                                          <p:val>
                                            <p:strVal val="1+#ppt_w/2"/>
                                          </p:val>
                                        </p:tav>
                                        <p:tav tm="100000">
                                          <p:val>
                                            <p:strVal val="#ppt_x"/>
                                          </p:val>
                                        </p:tav>
                                      </p:tavLst>
                                    </p:anim>
                                    <p:anim calcmode="lin" valueType="num">
                                      <p:cBhvr additive="base">
                                        <p:cTn id="12" dur="55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25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25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25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25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25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25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1+#ppt_w/2"/>
                                          </p:val>
                                        </p:tav>
                                        <p:tav tm="100000">
                                          <p:val>
                                            <p:strVal val="#ppt_x"/>
                                          </p:val>
                                        </p:tav>
                                      </p:tavLst>
                                    </p:anim>
                                    <p:anim calcmode="lin" valueType="num">
                                      <p:cBhvr additive="base">
                                        <p:cTn id="40" dur="500" fill="hold"/>
                                        <p:tgtEl>
                                          <p:spTgt spid="23"/>
                                        </p:tgtEl>
                                        <p:attrNameLst>
                                          <p:attrName>ppt_y</p:attrName>
                                        </p:attrNameLst>
                                      </p:cBhvr>
                                      <p:tavLst>
                                        <p:tav tm="0">
                                          <p:val>
                                            <p:strVal val="#ppt_y"/>
                                          </p:val>
                                        </p:tav>
                                        <p:tav tm="100000">
                                          <p:val>
                                            <p:strVal val="#ppt_y"/>
                                          </p:val>
                                        </p:tav>
                                      </p:tavLst>
                                    </p:anim>
                                  </p:childTnLst>
                                </p:cTn>
                              </p:par>
                              <p:par>
                                <p:cTn id="41" presetID="10" presetClass="entr" presetSubtype="0" fill="hold" nodeType="withEffect">
                                  <p:stCondLst>
                                    <p:cond delay="70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2" presetClass="entr" presetSubtype="2" fill="hold" nodeType="withEffect">
                                  <p:stCondLst>
                                    <p:cond delay="25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fill="hold"/>
                                        <p:tgtEl>
                                          <p:spTgt spid="4"/>
                                        </p:tgtEl>
                                        <p:attrNameLst>
                                          <p:attrName>ppt_x</p:attrName>
                                        </p:attrNameLst>
                                      </p:cBhvr>
                                      <p:tavLst>
                                        <p:tav tm="0">
                                          <p:val>
                                            <p:strVal val="1+#ppt_w/2"/>
                                          </p:val>
                                        </p:tav>
                                        <p:tav tm="100000">
                                          <p:val>
                                            <p:strVal val="#ppt_x"/>
                                          </p:val>
                                        </p:tav>
                                      </p:tavLst>
                                    </p:anim>
                                    <p:anim calcmode="lin" valueType="num">
                                      <p:cBhvr additive="base">
                                        <p:cTn id="47" dur="500" fill="hold"/>
                                        <p:tgtEl>
                                          <p:spTgt spid="4"/>
                                        </p:tgtEl>
                                        <p:attrNameLst>
                                          <p:attrName>ppt_y</p:attrName>
                                        </p:attrNameLst>
                                      </p:cBhvr>
                                      <p:tavLst>
                                        <p:tav tm="0">
                                          <p:val>
                                            <p:strVal val="#ppt_y"/>
                                          </p:val>
                                        </p:tav>
                                        <p:tav tm="100000">
                                          <p:val>
                                            <p:strVal val="#ppt_y"/>
                                          </p:val>
                                        </p:tav>
                                      </p:tavLst>
                                    </p:anim>
                                  </p:childTnLst>
                                </p:cTn>
                              </p:par>
                              <p:par>
                                <p:cTn id="48" presetID="2" presetClass="entr" presetSubtype="2" fill="hold" nodeType="withEffect">
                                  <p:stCondLst>
                                    <p:cond delay="25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1+#ppt_w/2"/>
                                          </p:val>
                                        </p:tav>
                                        <p:tav tm="100000">
                                          <p:val>
                                            <p:strVal val="#ppt_x"/>
                                          </p:val>
                                        </p:tav>
                                      </p:tavLst>
                                    </p:anim>
                                    <p:anim calcmode="lin" valueType="num">
                                      <p:cBhvr additive="base">
                                        <p:cTn id="51"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Y-wr1gqzJH4"/>
          <p:cNvPicPr>
            <a:picLocks noRot="1" noChangeAspect="1"/>
          </p:cNvPicPr>
          <p:nvPr>
            <a:videoFile r:link="rId1"/>
          </p:nvPr>
        </p:nvPicPr>
        <p:blipFill>
          <a:blip r:embed="rId4"/>
          <a:stretch>
            <a:fillRect/>
          </a:stretch>
        </p:blipFill>
        <p:spPr>
          <a:xfrm>
            <a:off x="0" y="-699588"/>
            <a:ext cx="12192000" cy="8343901"/>
          </a:xfrm>
          <a:prstGeom prst="rect">
            <a:avLst/>
          </a:prstGeom>
        </p:spPr>
      </p:pic>
    </p:spTree>
    <p:extLst>
      <p:ext uri="{BB962C8B-B14F-4D97-AF65-F5344CB8AC3E}">
        <p14:creationId xmlns:p14="http://schemas.microsoft.com/office/powerpoint/2010/main" val="90927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9936" y="2919352"/>
            <a:ext cx="7649414" cy="1421928"/>
          </a:xfrm>
          <a:prstGeom prst="rect">
            <a:avLst/>
          </a:prstGeom>
        </p:spPr>
        <p:txBody>
          <a:bodyPr wrap="square">
            <a:spAutoFit/>
          </a:bodyPr>
          <a:lstStyle/>
          <a:p>
            <a:pPr>
              <a:lnSpc>
                <a:spcPct val="90000"/>
              </a:lnSpc>
            </a:pPr>
            <a:r>
              <a:rPr lang="en-GB" sz="4800" b="1" dirty="0">
                <a:solidFill>
                  <a:schemeClr val="bg1"/>
                </a:solidFill>
              </a:rPr>
              <a:t>What do you spend </a:t>
            </a:r>
            <a:br>
              <a:rPr lang="en-GB" sz="4800" b="1" dirty="0">
                <a:solidFill>
                  <a:schemeClr val="bg1"/>
                </a:solidFill>
              </a:rPr>
            </a:br>
            <a:r>
              <a:rPr lang="en-GB" sz="4800" b="1" dirty="0">
                <a:solidFill>
                  <a:schemeClr val="bg1"/>
                </a:solidFill>
              </a:rPr>
              <a:t>your money on?</a:t>
            </a:r>
          </a:p>
        </p:txBody>
      </p:sp>
      <p:sp>
        <p:nvSpPr>
          <p:cNvPr id="8" name="Rectangle 7"/>
          <p:cNvSpPr/>
          <p:nvPr/>
        </p:nvSpPr>
        <p:spPr>
          <a:xfrm>
            <a:off x="1119936" y="4510459"/>
            <a:ext cx="6096000" cy="1231106"/>
          </a:xfrm>
          <a:prstGeom prst="rect">
            <a:avLst/>
          </a:prstGeom>
        </p:spPr>
        <p:txBody>
          <a:bodyPr>
            <a:spAutoFit/>
          </a:bodyPr>
          <a:lstStyle/>
          <a:p>
            <a:pPr>
              <a:lnSpc>
                <a:spcPct val="90000"/>
              </a:lnSpc>
              <a:spcBef>
                <a:spcPts val="1200"/>
              </a:spcBef>
            </a:pPr>
            <a:r>
              <a:rPr lang="en-GB" sz="2000" dirty="0">
                <a:solidFill>
                  <a:schemeClr val="bg1"/>
                </a:solidFill>
              </a:rPr>
              <a:t>Are these items </a:t>
            </a:r>
            <a:r>
              <a:rPr lang="en-GB" sz="2000" b="1" dirty="0" smtClean="0">
                <a:solidFill>
                  <a:schemeClr val="bg1"/>
                </a:solidFill>
              </a:rPr>
              <a:t>essential</a:t>
            </a:r>
            <a:r>
              <a:rPr lang="en-GB" sz="2000" dirty="0" smtClean="0">
                <a:solidFill>
                  <a:schemeClr val="bg1"/>
                </a:solidFill>
              </a:rPr>
              <a:t>?</a:t>
            </a:r>
          </a:p>
          <a:p>
            <a:pPr>
              <a:lnSpc>
                <a:spcPct val="90000"/>
              </a:lnSpc>
              <a:spcBef>
                <a:spcPts val="1200"/>
              </a:spcBef>
            </a:pPr>
            <a:r>
              <a:rPr lang="en-GB" sz="2000" dirty="0" smtClean="0">
                <a:solidFill>
                  <a:schemeClr val="bg1"/>
                </a:solidFill>
              </a:rPr>
              <a:t>Are </a:t>
            </a:r>
            <a:r>
              <a:rPr lang="en-GB" sz="2000" dirty="0">
                <a:solidFill>
                  <a:schemeClr val="bg1"/>
                </a:solidFill>
              </a:rPr>
              <a:t>they a </a:t>
            </a:r>
            <a:r>
              <a:rPr lang="en-GB" sz="2000" b="1" dirty="0">
                <a:solidFill>
                  <a:schemeClr val="bg1"/>
                </a:solidFill>
              </a:rPr>
              <a:t>luxury</a:t>
            </a:r>
            <a:r>
              <a:rPr lang="en-GB" sz="2000" dirty="0">
                <a:solidFill>
                  <a:schemeClr val="bg1"/>
                </a:solidFill>
              </a:rPr>
              <a:t>? </a:t>
            </a:r>
            <a:endParaRPr lang="en-GB" sz="2000" dirty="0" smtClean="0">
              <a:solidFill>
                <a:schemeClr val="bg1"/>
              </a:solidFill>
            </a:endParaRPr>
          </a:p>
          <a:p>
            <a:pPr>
              <a:lnSpc>
                <a:spcPct val="90000"/>
              </a:lnSpc>
              <a:spcBef>
                <a:spcPts val="1200"/>
              </a:spcBef>
            </a:pPr>
            <a:r>
              <a:rPr lang="en-GB" sz="2000" dirty="0" smtClean="0">
                <a:solidFill>
                  <a:schemeClr val="bg1"/>
                </a:solidFill>
              </a:rPr>
              <a:t>Could </a:t>
            </a:r>
            <a:r>
              <a:rPr lang="en-GB" sz="2000" dirty="0">
                <a:solidFill>
                  <a:schemeClr val="bg1"/>
                </a:solidFill>
              </a:rPr>
              <a:t>you manage </a:t>
            </a:r>
            <a:r>
              <a:rPr lang="en-GB" sz="2000" b="1" dirty="0">
                <a:solidFill>
                  <a:schemeClr val="bg1"/>
                </a:solidFill>
              </a:rPr>
              <a:t>without</a:t>
            </a:r>
            <a:r>
              <a:rPr lang="en-GB" sz="2000" dirty="0">
                <a:solidFill>
                  <a:schemeClr val="bg1"/>
                </a:solidFill>
              </a:rPr>
              <a:t> them?</a:t>
            </a:r>
          </a:p>
        </p:txBody>
      </p:sp>
      <p:grpSp>
        <p:nvGrpSpPr>
          <p:cNvPr id="24" name="Group 23"/>
          <p:cNvGrpSpPr/>
          <p:nvPr/>
        </p:nvGrpSpPr>
        <p:grpSpPr>
          <a:xfrm>
            <a:off x="12017464" y="0"/>
            <a:ext cx="3919221" cy="6858000"/>
            <a:chOff x="8272779" y="0"/>
            <a:chExt cx="3919221" cy="6858000"/>
          </a:xfrm>
        </p:grpSpPr>
        <p:sp>
          <p:nvSpPr>
            <p:cNvPr id="2" name="Rectangle 1"/>
            <p:cNvSpPr/>
            <p:nvPr/>
          </p:nvSpPr>
          <p:spPr>
            <a:xfrm>
              <a:off x="8496300" y="0"/>
              <a:ext cx="3695700" cy="6858000"/>
            </a:xfrm>
            <a:prstGeom prst="rect">
              <a:avLst/>
            </a:prstGeom>
            <a:solidFill>
              <a:srgbClr val="0E6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p:cNvGrpSpPr/>
            <p:nvPr/>
          </p:nvGrpSpPr>
          <p:grpSpPr>
            <a:xfrm>
              <a:off x="9064427" y="2229635"/>
              <a:ext cx="1211460" cy="1257577"/>
              <a:chOff x="9026327" y="2356635"/>
              <a:chExt cx="1211460" cy="1257577"/>
            </a:xfrm>
          </p:grpSpPr>
          <p:grpSp>
            <p:nvGrpSpPr>
              <p:cNvPr id="16" name="Group 15"/>
              <p:cNvGrpSpPr/>
              <p:nvPr/>
            </p:nvGrpSpPr>
            <p:grpSpPr>
              <a:xfrm rot="3800923">
                <a:off x="9258552" y="2634977"/>
                <a:ext cx="1257577" cy="700893"/>
                <a:chOff x="10058079" y="1991465"/>
                <a:chExt cx="1257577" cy="700893"/>
              </a:xfrm>
            </p:grpSpPr>
            <p:sp>
              <p:nvSpPr>
                <p:cNvPr id="14" name="Snip Same Side Corner Rectangle 13"/>
                <p:cNvSpPr/>
                <p:nvPr/>
              </p:nvSpPr>
              <p:spPr>
                <a:xfrm rot="14491035">
                  <a:off x="10329895" y="1805277"/>
                  <a:ext cx="700893" cy="1073270"/>
                </a:xfrm>
                <a:prstGeom prst="snip2SameRect">
                  <a:avLst>
                    <a:gd name="adj1" fmla="val 27951"/>
                    <a:gd name="adj2" fmla="val 0"/>
                  </a:avLst>
                </a:prstGeom>
                <a:solidFill>
                  <a:srgbClr val="C3E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rot="19889177">
                  <a:off x="10058079" y="2005781"/>
                  <a:ext cx="1257577" cy="678816"/>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b="1" dirty="0" smtClean="0">
                      <a:solidFill>
                        <a:srgbClr val="00563F"/>
                      </a:solidFill>
                    </a:rPr>
                    <a:t>£650</a:t>
                  </a:r>
                  <a:endParaRPr lang="en-GB" sz="2800" b="1" dirty="0">
                    <a:solidFill>
                      <a:srgbClr val="00563F"/>
                    </a:solidFill>
                  </a:endParaRPr>
                </a:p>
              </p:txBody>
            </p:sp>
          </p:grpSp>
          <p:sp>
            <p:nvSpPr>
              <p:cNvPr id="22" name="Oval 21"/>
              <p:cNvSpPr/>
              <p:nvPr/>
            </p:nvSpPr>
            <p:spPr>
              <a:xfrm>
                <a:off x="9460298" y="2660321"/>
                <a:ext cx="81418" cy="81418"/>
              </a:xfrm>
              <a:prstGeom prst="ellipse">
                <a:avLst/>
              </a:prstGeom>
              <a:solidFill>
                <a:srgbClr val="005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9026327" y="2608872"/>
                <a:ext cx="457200" cy="78148"/>
              </a:xfrm>
              <a:custGeom>
                <a:avLst/>
                <a:gdLst>
                  <a:gd name="connsiteX0" fmla="*/ 676275 w 676275"/>
                  <a:gd name="connsiteY0" fmla="*/ 210940 h 239515"/>
                  <a:gd name="connsiteX1" fmla="*/ 457200 w 676275"/>
                  <a:gd name="connsiteY1" fmla="*/ 10915 h 239515"/>
                  <a:gd name="connsiteX2" fmla="*/ 133350 w 676275"/>
                  <a:gd name="connsiteY2" fmla="*/ 49015 h 239515"/>
                  <a:gd name="connsiteX3" fmla="*/ 0 w 676275"/>
                  <a:gd name="connsiteY3" fmla="*/ 239515 h 239515"/>
                </a:gdLst>
                <a:ahLst/>
                <a:cxnLst>
                  <a:cxn ang="0">
                    <a:pos x="connsiteX0" y="connsiteY0"/>
                  </a:cxn>
                  <a:cxn ang="0">
                    <a:pos x="connsiteX1" y="connsiteY1"/>
                  </a:cxn>
                  <a:cxn ang="0">
                    <a:pos x="connsiteX2" y="connsiteY2"/>
                  </a:cxn>
                  <a:cxn ang="0">
                    <a:pos x="connsiteX3" y="connsiteY3"/>
                  </a:cxn>
                </a:cxnLst>
                <a:rect l="l" t="t" r="r" b="b"/>
                <a:pathLst>
                  <a:path w="676275" h="239515">
                    <a:moveTo>
                      <a:pt x="676275" y="210940"/>
                    </a:moveTo>
                    <a:cubicBezTo>
                      <a:pt x="611981" y="124421"/>
                      <a:pt x="547687" y="37902"/>
                      <a:pt x="457200" y="10915"/>
                    </a:cubicBezTo>
                    <a:cubicBezTo>
                      <a:pt x="366712" y="-16073"/>
                      <a:pt x="209550" y="10915"/>
                      <a:pt x="133350" y="49015"/>
                    </a:cubicBezTo>
                    <a:cubicBezTo>
                      <a:pt x="57150" y="87115"/>
                      <a:pt x="28575" y="163315"/>
                      <a:pt x="0" y="239515"/>
                    </a:cubicBezTo>
                  </a:path>
                </a:pathLst>
              </a:custGeom>
              <a:noFill/>
              <a:ln w="28575" cap="rnd">
                <a:solidFill>
                  <a:srgbClr val="C3E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2779" y="2133412"/>
              <a:ext cx="1615444" cy="1615444"/>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1474" y="3809430"/>
              <a:ext cx="3072660" cy="1418150"/>
            </a:xfrm>
            <a:prstGeom prst="rect">
              <a:avLst/>
            </a:prstGeom>
          </p:spPr>
        </p:pic>
      </p:grpSp>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9405" y="2199009"/>
            <a:ext cx="3071790" cy="2773041"/>
          </a:xfrm>
          <a:prstGeom prst="rect">
            <a:avLst/>
          </a:prstGeom>
        </p:spPr>
      </p:pic>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68727" y="4608769"/>
            <a:ext cx="214759" cy="214759"/>
          </a:xfrm>
          <a:prstGeom prst="rect">
            <a:avLst/>
          </a:prstGeom>
        </p:spPr>
      </p:pic>
      <p:pic>
        <p:nvPicPr>
          <p:cNvPr id="32" name="Pictur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61347" y="4831552"/>
            <a:ext cx="214759" cy="214759"/>
          </a:xfrm>
          <a:prstGeom prst="rect">
            <a:avLst/>
          </a:prstGeom>
        </p:spPr>
      </p:pic>
      <p:pic>
        <p:nvPicPr>
          <p:cNvPr id="33" name="Picture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26254" y="4376146"/>
            <a:ext cx="894764" cy="894764"/>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86721" y="2019103"/>
            <a:ext cx="6763152" cy="745138"/>
          </a:xfrm>
          <a:prstGeom prst="rect">
            <a:avLst/>
          </a:prstGeom>
        </p:spPr>
      </p:pic>
    </p:spTree>
    <p:extLst>
      <p:ext uri="{BB962C8B-B14F-4D97-AF65-F5344CB8AC3E}">
        <p14:creationId xmlns:p14="http://schemas.microsoft.com/office/powerpoint/2010/main" val="68766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3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1000" fill="hold"/>
                                        <p:tgtEl>
                                          <p:spTgt spid="33"/>
                                        </p:tgtEl>
                                        <p:attrNameLst>
                                          <p:attrName>ppt_w</p:attrName>
                                        </p:attrNameLst>
                                      </p:cBhvr>
                                      <p:tavLst>
                                        <p:tav tm="0">
                                          <p:val>
                                            <p:fltVal val="0"/>
                                          </p:val>
                                        </p:tav>
                                        <p:tav tm="100000">
                                          <p:val>
                                            <p:strVal val="#ppt_w"/>
                                          </p:val>
                                        </p:tav>
                                      </p:tavLst>
                                    </p:anim>
                                    <p:anim calcmode="lin" valueType="num">
                                      <p:cBhvr>
                                        <p:cTn id="16" dur="1000" fill="hold"/>
                                        <p:tgtEl>
                                          <p:spTgt spid="33"/>
                                        </p:tgtEl>
                                        <p:attrNameLst>
                                          <p:attrName>ppt_h</p:attrName>
                                        </p:attrNameLst>
                                      </p:cBhvr>
                                      <p:tavLst>
                                        <p:tav tm="0">
                                          <p:val>
                                            <p:fltVal val="0"/>
                                          </p:val>
                                        </p:tav>
                                        <p:tav tm="100000">
                                          <p:val>
                                            <p:strVal val="#ppt_h"/>
                                          </p:val>
                                        </p:tav>
                                      </p:tavLst>
                                    </p:anim>
                                    <p:anim calcmode="lin" valueType="num">
                                      <p:cBhvr>
                                        <p:cTn id="17" dur="1000" fill="hold"/>
                                        <p:tgtEl>
                                          <p:spTgt spid="33"/>
                                        </p:tgtEl>
                                        <p:attrNameLst>
                                          <p:attrName>style.rotation</p:attrName>
                                        </p:attrNameLst>
                                      </p:cBhvr>
                                      <p:tavLst>
                                        <p:tav tm="0">
                                          <p:val>
                                            <p:fltVal val="90"/>
                                          </p:val>
                                        </p:tav>
                                        <p:tav tm="100000">
                                          <p:val>
                                            <p:fltVal val="0"/>
                                          </p:val>
                                        </p:tav>
                                      </p:tavLst>
                                    </p:anim>
                                    <p:animEffect transition="in" filter="fade">
                                      <p:cBhvr>
                                        <p:cTn id="18" dur="1000"/>
                                        <p:tgtEl>
                                          <p:spTgt spid="33"/>
                                        </p:tgtEl>
                                      </p:cBhvr>
                                    </p:animEffect>
                                  </p:childTnLst>
                                </p:cTn>
                              </p:par>
                              <p:par>
                                <p:cTn id="19" presetID="2" presetClass="entr" presetSubtype="2" decel="40000" fill="hold" nodeType="withEffect">
                                  <p:stCondLst>
                                    <p:cond delay="30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1+#ppt_w/2"/>
                                          </p:val>
                                        </p:tav>
                                        <p:tav tm="100000">
                                          <p:val>
                                            <p:strVal val="#ppt_x"/>
                                          </p:val>
                                        </p:tav>
                                      </p:tavLst>
                                    </p:anim>
                                    <p:anim calcmode="lin" valueType="num">
                                      <p:cBhvr additive="base">
                                        <p:cTn id="22" dur="500" fill="hold"/>
                                        <p:tgtEl>
                                          <p:spTgt spid="30"/>
                                        </p:tgtEl>
                                        <p:attrNameLst>
                                          <p:attrName>ppt_y</p:attrName>
                                        </p:attrNameLst>
                                      </p:cBhvr>
                                      <p:tavLst>
                                        <p:tav tm="0">
                                          <p:val>
                                            <p:strVal val="#ppt_y"/>
                                          </p:val>
                                        </p:tav>
                                        <p:tav tm="100000">
                                          <p:val>
                                            <p:strVal val="#ppt_y"/>
                                          </p:val>
                                        </p:tav>
                                      </p:tavLst>
                                    </p:anim>
                                  </p:childTnLst>
                                </p:cTn>
                              </p:par>
                              <p:par>
                                <p:cTn id="23" presetID="53" presetClass="entr" presetSubtype="16" fill="hold" nodeType="withEffect">
                                  <p:stCondLst>
                                    <p:cond delay="50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childTnLst>
                                </p:cTn>
                              </p:par>
                              <p:par>
                                <p:cTn id="28" presetID="53" presetClass="entr" presetSubtype="16" fill="hold" nodeType="withEffect">
                                  <p:stCondLst>
                                    <p:cond delay="800"/>
                                  </p:stCondLst>
                                  <p:childTnLst>
                                    <p:set>
                                      <p:cBhvr>
                                        <p:cTn id="29" dur="1" fill="hold">
                                          <p:stCondLst>
                                            <p:cond delay="0"/>
                                          </p:stCondLst>
                                        </p:cTn>
                                        <p:tgtEl>
                                          <p:spTgt spid="32"/>
                                        </p:tgtEl>
                                        <p:attrNameLst>
                                          <p:attrName>style.visibility</p:attrName>
                                        </p:attrNameLst>
                                      </p:cBhvr>
                                      <p:to>
                                        <p:strVal val="visible"/>
                                      </p:to>
                                    </p:set>
                                    <p:anim calcmode="lin" valueType="num">
                                      <p:cBhvr>
                                        <p:cTn id="30" dur="500" fill="hold"/>
                                        <p:tgtEl>
                                          <p:spTgt spid="32"/>
                                        </p:tgtEl>
                                        <p:attrNameLst>
                                          <p:attrName>ppt_w</p:attrName>
                                        </p:attrNameLst>
                                      </p:cBhvr>
                                      <p:tavLst>
                                        <p:tav tm="0">
                                          <p:val>
                                            <p:fltVal val="0"/>
                                          </p:val>
                                        </p:tav>
                                        <p:tav tm="100000">
                                          <p:val>
                                            <p:strVal val="#ppt_w"/>
                                          </p:val>
                                        </p:tav>
                                      </p:tavLst>
                                    </p:anim>
                                    <p:anim calcmode="lin" valueType="num">
                                      <p:cBhvr>
                                        <p:cTn id="31" dur="500" fill="hold"/>
                                        <p:tgtEl>
                                          <p:spTgt spid="32"/>
                                        </p:tgtEl>
                                        <p:attrNameLst>
                                          <p:attrName>ppt_h</p:attrName>
                                        </p:attrNameLst>
                                      </p:cBhvr>
                                      <p:tavLst>
                                        <p:tav tm="0">
                                          <p:val>
                                            <p:fltVal val="0"/>
                                          </p:val>
                                        </p:tav>
                                        <p:tav tm="100000">
                                          <p:val>
                                            <p:strVal val="#ppt_h"/>
                                          </p:val>
                                        </p:tav>
                                      </p:tavLst>
                                    </p:anim>
                                    <p:animEffect transition="in" filter="fade">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wipe(left)">
                                      <p:cBhvr>
                                        <p:cTn id="37" dur="500"/>
                                        <p:tgtEl>
                                          <p:spTgt spid="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8">
                                            <p:txEl>
                                              <p:pRg st="1" end="1"/>
                                            </p:txEl>
                                          </p:spTgt>
                                        </p:tgtEl>
                                        <p:attrNameLst>
                                          <p:attrName>style.visibility</p:attrName>
                                        </p:attrNameLst>
                                      </p:cBhvr>
                                      <p:to>
                                        <p:strVal val="visible"/>
                                      </p:to>
                                    </p:set>
                                    <p:animEffect transition="in" filter="wipe(left)">
                                      <p:cBhvr>
                                        <p:cTn id="42" dur="500"/>
                                        <p:tgtEl>
                                          <p:spTgt spid="8">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
                                            <p:txEl>
                                              <p:pRg st="2" end="2"/>
                                            </p:txEl>
                                          </p:spTgt>
                                        </p:tgtEl>
                                        <p:attrNameLst>
                                          <p:attrName>style.visibility</p:attrName>
                                        </p:attrNameLst>
                                      </p:cBhvr>
                                      <p:to>
                                        <p:strVal val="visible"/>
                                      </p:to>
                                    </p:set>
                                    <p:animEffect transition="in" filter="wipe(left)">
                                      <p:cBhvr>
                                        <p:cTn id="47" dur="500"/>
                                        <p:tgtEl>
                                          <p:spTgt spid="8">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xit" presetSubtype="0" fill="hold" nodeType="clickEffect">
                                  <p:stCondLst>
                                    <p:cond delay="0"/>
                                  </p:stCondLst>
                                  <p:childTnLst>
                                    <p:anim calcmode="lin" valueType="num">
                                      <p:cBhvr>
                                        <p:cTn id="51" dur="750"/>
                                        <p:tgtEl>
                                          <p:spTgt spid="33"/>
                                        </p:tgtEl>
                                        <p:attrNameLst>
                                          <p:attrName>ppt_w</p:attrName>
                                        </p:attrNameLst>
                                      </p:cBhvr>
                                      <p:tavLst>
                                        <p:tav tm="0">
                                          <p:val>
                                            <p:strVal val="ppt_w"/>
                                          </p:val>
                                        </p:tav>
                                        <p:tav tm="100000">
                                          <p:val>
                                            <p:fltVal val="0"/>
                                          </p:val>
                                        </p:tav>
                                      </p:tavLst>
                                    </p:anim>
                                    <p:anim calcmode="lin" valueType="num">
                                      <p:cBhvr>
                                        <p:cTn id="52" dur="750"/>
                                        <p:tgtEl>
                                          <p:spTgt spid="33"/>
                                        </p:tgtEl>
                                        <p:attrNameLst>
                                          <p:attrName>ppt_h</p:attrName>
                                        </p:attrNameLst>
                                      </p:cBhvr>
                                      <p:tavLst>
                                        <p:tav tm="0">
                                          <p:val>
                                            <p:strVal val="ppt_h"/>
                                          </p:val>
                                        </p:tav>
                                        <p:tav tm="100000">
                                          <p:val>
                                            <p:fltVal val="0"/>
                                          </p:val>
                                        </p:tav>
                                      </p:tavLst>
                                    </p:anim>
                                    <p:anim calcmode="lin" valueType="num">
                                      <p:cBhvr>
                                        <p:cTn id="53" dur="750"/>
                                        <p:tgtEl>
                                          <p:spTgt spid="33"/>
                                        </p:tgtEl>
                                        <p:attrNameLst>
                                          <p:attrName>style.rotation</p:attrName>
                                        </p:attrNameLst>
                                      </p:cBhvr>
                                      <p:tavLst>
                                        <p:tav tm="0">
                                          <p:val>
                                            <p:fltVal val="0"/>
                                          </p:val>
                                        </p:tav>
                                        <p:tav tm="100000">
                                          <p:val>
                                            <p:fltVal val="90"/>
                                          </p:val>
                                        </p:tav>
                                      </p:tavLst>
                                    </p:anim>
                                    <p:animEffect transition="out" filter="fade">
                                      <p:cBhvr>
                                        <p:cTn id="54" dur="750"/>
                                        <p:tgtEl>
                                          <p:spTgt spid="33"/>
                                        </p:tgtEl>
                                      </p:cBhvr>
                                    </p:animEffect>
                                    <p:set>
                                      <p:cBhvr>
                                        <p:cTn id="55" dur="1" fill="hold">
                                          <p:stCondLst>
                                            <p:cond delay="749"/>
                                          </p:stCondLst>
                                        </p:cTn>
                                        <p:tgtEl>
                                          <p:spTgt spid="33"/>
                                        </p:tgtEl>
                                        <p:attrNameLst>
                                          <p:attrName>style.visibility</p:attrName>
                                        </p:attrNameLst>
                                      </p:cBhvr>
                                      <p:to>
                                        <p:strVal val="hidden"/>
                                      </p:to>
                                    </p:set>
                                  </p:childTnLst>
                                </p:cTn>
                              </p:par>
                              <p:par>
                                <p:cTn id="56" presetID="42" presetClass="path" presetSubtype="0" fill="hold" nodeType="withEffect">
                                  <p:stCondLst>
                                    <p:cond delay="0"/>
                                  </p:stCondLst>
                                  <p:childTnLst>
                                    <p:animMotion origin="layout" path="M 4.16667E-6 -7.40741E-7 L 0.10677 -0.11065 " pathEditMode="relative" rAng="0" ptsTypes="AA">
                                      <p:cBhvr>
                                        <p:cTn id="57" dur="750" fill="hold"/>
                                        <p:tgtEl>
                                          <p:spTgt spid="33"/>
                                        </p:tgtEl>
                                        <p:attrNameLst>
                                          <p:attrName>ppt_x</p:attrName>
                                          <p:attrName>ppt_y</p:attrName>
                                        </p:attrNameLst>
                                      </p:cBhvr>
                                      <p:rCtr x="5339" y="-5532"/>
                                    </p:animMotion>
                                  </p:childTnLst>
                                </p:cTn>
                              </p:par>
                              <p:par>
                                <p:cTn id="58" presetID="53" presetClass="exit" presetSubtype="32" fill="hold" nodeType="withEffect">
                                  <p:stCondLst>
                                    <p:cond delay="0"/>
                                  </p:stCondLst>
                                  <p:childTnLst>
                                    <p:anim calcmode="lin" valueType="num">
                                      <p:cBhvr>
                                        <p:cTn id="59" dur="750"/>
                                        <p:tgtEl>
                                          <p:spTgt spid="30"/>
                                        </p:tgtEl>
                                        <p:attrNameLst>
                                          <p:attrName>ppt_w</p:attrName>
                                        </p:attrNameLst>
                                      </p:cBhvr>
                                      <p:tavLst>
                                        <p:tav tm="0">
                                          <p:val>
                                            <p:strVal val="ppt_w"/>
                                          </p:val>
                                        </p:tav>
                                        <p:tav tm="100000">
                                          <p:val>
                                            <p:fltVal val="0"/>
                                          </p:val>
                                        </p:tav>
                                      </p:tavLst>
                                    </p:anim>
                                    <p:anim calcmode="lin" valueType="num">
                                      <p:cBhvr>
                                        <p:cTn id="60" dur="750"/>
                                        <p:tgtEl>
                                          <p:spTgt spid="30"/>
                                        </p:tgtEl>
                                        <p:attrNameLst>
                                          <p:attrName>ppt_h</p:attrName>
                                        </p:attrNameLst>
                                      </p:cBhvr>
                                      <p:tavLst>
                                        <p:tav tm="0">
                                          <p:val>
                                            <p:strVal val="ppt_h"/>
                                          </p:val>
                                        </p:tav>
                                        <p:tav tm="100000">
                                          <p:val>
                                            <p:fltVal val="0"/>
                                          </p:val>
                                        </p:tav>
                                      </p:tavLst>
                                    </p:anim>
                                    <p:animEffect transition="out" filter="fade">
                                      <p:cBhvr>
                                        <p:cTn id="61" dur="750"/>
                                        <p:tgtEl>
                                          <p:spTgt spid="30"/>
                                        </p:tgtEl>
                                      </p:cBhvr>
                                    </p:animEffect>
                                    <p:set>
                                      <p:cBhvr>
                                        <p:cTn id="62" dur="1" fill="hold">
                                          <p:stCondLst>
                                            <p:cond delay="749"/>
                                          </p:stCondLst>
                                        </p:cTn>
                                        <p:tgtEl>
                                          <p:spTgt spid="30"/>
                                        </p:tgtEl>
                                        <p:attrNameLst>
                                          <p:attrName>style.visibility</p:attrName>
                                        </p:attrNameLst>
                                      </p:cBhvr>
                                      <p:to>
                                        <p:strVal val="hidden"/>
                                      </p:to>
                                    </p:set>
                                  </p:childTnLst>
                                </p:cTn>
                              </p:par>
                              <p:par>
                                <p:cTn id="63" presetID="42" presetClass="path" presetSubtype="0" fill="hold" nodeType="withEffect">
                                  <p:stCondLst>
                                    <p:cond delay="0"/>
                                  </p:stCondLst>
                                  <p:childTnLst>
                                    <p:animMotion origin="layout" path="M -2.29167E-6 4.81481E-6 L -0.04336 4.81481E-6 " pathEditMode="relative" rAng="0" ptsTypes="AA">
                                      <p:cBhvr>
                                        <p:cTn id="64" dur="750" fill="hold"/>
                                        <p:tgtEl>
                                          <p:spTgt spid="30"/>
                                        </p:tgtEl>
                                        <p:attrNameLst>
                                          <p:attrName>ppt_x</p:attrName>
                                          <p:attrName>ppt_y</p:attrName>
                                        </p:attrNameLst>
                                      </p:cBhvr>
                                      <p:rCtr x="-2174" y="0"/>
                                    </p:animMotion>
                                  </p:childTnLst>
                                </p:cTn>
                              </p:par>
                              <p:par>
                                <p:cTn id="65" presetID="53" presetClass="exit" presetSubtype="32" fill="hold" nodeType="withEffect">
                                  <p:stCondLst>
                                    <p:cond delay="0"/>
                                  </p:stCondLst>
                                  <p:childTnLst>
                                    <p:anim calcmode="lin" valueType="num">
                                      <p:cBhvr>
                                        <p:cTn id="66" dur="750"/>
                                        <p:tgtEl>
                                          <p:spTgt spid="31"/>
                                        </p:tgtEl>
                                        <p:attrNameLst>
                                          <p:attrName>ppt_w</p:attrName>
                                        </p:attrNameLst>
                                      </p:cBhvr>
                                      <p:tavLst>
                                        <p:tav tm="0">
                                          <p:val>
                                            <p:strVal val="ppt_w"/>
                                          </p:val>
                                        </p:tav>
                                        <p:tav tm="100000">
                                          <p:val>
                                            <p:fltVal val="0"/>
                                          </p:val>
                                        </p:tav>
                                      </p:tavLst>
                                    </p:anim>
                                    <p:anim calcmode="lin" valueType="num">
                                      <p:cBhvr>
                                        <p:cTn id="67" dur="750"/>
                                        <p:tgtEl>
                                          <p:spTgt spid="31"/>
                                        </p:tgtEl>
                                        <p:attrNameLst>
                                          <p:attrName>ppt_h</p:attrName>
                                        </p:attrNameLst>
                                      </p:cBhvr>
                                      <p:tavLst>
                                        <p:tav tm="0">
                                          <p:val>
                                            <p:strVal val="ppt_h"/>
                                          </p:val>
                                        </p:tav>
                                        <p:tav tm="100000">
                                          <p:val>
                                            <p:fltVal val="0"/>
                                          </p:val>
                                        </p:tav>
                                      </p:tavLst>
                                    </p:anim>
                                    <p:animEffect transition="out" filter="fade">
                                      <p:cBhvr>
                                        <p:cTn id="68" dur="750"/>
                                        <p:tgtEl>
                                          <p:spTgt spid="31"/>
                                        </p:tgtEl>
                                      </p:cBhvr>
                                    </p:animEffect>
                                    <p:set>
                                      <p:cBhvr>
                                        <p:cTn id="69" dur="1" fill="hold">
                                          <p:stCondLst>
                                            <p:cond delay="749"/>
                                          </p:stCondLst>
                                        </p:cTn>
                                        <p:tgtEl>
                                          <p:spTgt spid="31"/>
                                        </p:tgtEl>
                                        <p:attrNameLst>
                                          <p:attrName>style.visibility</p:attrName>
                                        </p:attrNameLst>
                                      </p:cBhvr>
                                      <p:to>
                                        <p:strVal val="hidden"/>
                                      </p:to>
                                    </p:set>
                                  </p:childTnLst>
                                </p:cTn>
                              </p:par>
                              <p:par>
                                <p:cTn id="70" presetID="42" presetClass="path" presetSubtype="0" fill="hold" nodeType="withEffect">
                                  <p:stCondLst>
                                    <p:cond delay="0"/>
                                  </p:stCondLst>
                                  <p:childTnLst>
                                    <p:animMotion origin="layout" path="M 2.70833E-6 1.11022E-16 L -0.09688 -0.16481 " pathEditMode="relative" rAng="0" ptsTypes="AA">
                                      <p:cBhvr>
                                        <p:cTn id="71" dur="750" fill="hold"/>
                                        <p:tgtEl>
                                          <p:spTgt spid="31"/>
                                        </p:tgtEl>
                                        <p:attrNameLst>
                                          <p:attrName>ppt_x</p:attrName>
                                          <p:attrName>ppt_y</p:attrName>
                                        </p:attrNameLst>
                                      </p:cBhvr>
                                      <p:rCtr x="-4844" y="-8241"/>
                                    </p:animMotion>
                                  </p:childTnLst>
                                </p:cTn>
                              </p:par>
                              <p:par>
                                <p:cTn id="72" presetID="42" presetClass="path" presetSubtype="0" fill="hold" nodeType="withEffect">
                                  <p:stCondLst>
                                    <p:cond delay="0"/>
                                  </p:stCondLst>
                                  <p:childTnLst>
                                    <p:animMotion origin="layout" path="M -0.00013 1.11111E-6 L -0.08802 -0.19745 " pathEditMode="relative" rAng="0" ptsTypes="AA">
                                      <p:cBhvr>
                                        <p:cTn id="73" dur="750" fill="hold"/>
                                        <p:tgtEl>
                                          <p:spTgt spid="32"/>
                                        </p:tgtEl>
                                        <p:attrNameLst>
                                          <p:attrName>ppt_x</p:attrName>
                                          <p:attrName>ppt_y</p:attrName>
                                        </p:attrNameLst>
                                      </p:cBhvr>
                                      <p:rCtr x="-4245" y="-7963"/>
                                    </p:animMotion>
                                  </p:childTnLst>
                                </p:cTn>
                              </p:par>
                              <p:par>
                                <p:cTn id="74" presetID="53" presetClass="exit" presetSubtype="32" fill="hold" nodeType="withEffect">
                                  <p:stCondLst>
                                    <p:cond delay="0"/>
                                  </p:stCondLst>
                                  <p:childTnLst>
                                    <p:anim calcmode="lin" valueType="num">
                                      <p:cBhvr>
                                        <p:cTn id="75" dur="750"/>
                                        <p:tgtEl>
                                          <p:spTgt spid="32"/>
                                        </p:tgtEl>
                                        <p:attrNameLst>
                                          <p:attrName>ppt_w</p:attrName>
                                        </p:attrNameLst>
                                      </p:cBhvr>
                                      <p:tavLst>
                                        <p:tav tm="0">
                                          <p:val>
                                            <p:strVal val="ppt_w"/>
                                          </p:val>
                                        </p:tav>
                                        <p:tav tm="100000">
                                          <p:val>
                                            <p:fltVal val="0"/>
                                          </p:val>
                                        </p:tav>
                                      </p:tavLst>
                                    </p:anim>
                                    <p:anim calcmode="lin" valueType="num">
                                      <p:cBhvr>
                                        <p:cTn id="76" dur="750"/>
                                        <p:tgtEl>
                                          <p:spTgt spid="32"/>
                                        </p:tgtEl>
                                        <p:attrNameLst>
                                          <p:attrName>ppt_h</p:attrName>
                                        </p:attrNameLst>
                                      </p:cBhvr>
                                      <p:tavLst>
                                        <p:tav tm="0">
                                          <p:val>
                                            <p:strVal val="ppt_h"/>
                                          </p:val>
                                        </p:tav>
                                        <p:tav tm="100000">
                                          <p:val>
                                            <p:fltVal val="0"/>
                                          </p:val>
                                        </p:tav>
                                      </p:tavLst>
                                    </p:anim>
                                    <p:animEffect transition="out" filter="fade">
                                      <p:cBhvr>
                                        <p:cTn id="77" dur="750"/>
                                        <p:tgtEl>
                                          <p:spTgt spid="32"/>
                                        </p:tgtEl>
                                      </p:cBhvr>
                                    </p:animEffect>
                                    <p:set>
                                      <p:cBhvr>
                                        <p:cTn id="78" dur="1" fill="hold">
                                          <p:stCondLst>
                                            <p:cond delay="749"/>
                                          </p:stCondLst>
                                        </p:cTn>
                                        <p:tgtEl>
                                          <p:spTgt spid="32"/>
                                        </p:tgtEl>
                                        <p:attrNameLst>
                                          <p:attrName>style.visibility</p:attrName>
                                        </p:attrNameLst>
                                      </p:cBhvr>
                                      <p:to>
                                        <p:strVal val="hidden"/>
                                      </p:to>
                                    </p:set>
                                  </p:childTnLst>
                                </p:cTn>
                              </p:par>
                              <p:par>
                                <p:cTn id="79" presetID="35" presetClass="path" presetSubtype="0" accel="50000" decel="50000" fill="hold" nodeType="withEffect">
                                  <p:stCondLst>
                                    <p:cond delay="250"/>
                                  </p:stCondLst>
                                  <p:childTnLst>
                                    <p:animMotion origin="layout" path="M -2.08333E-7 -4.07407E-6 L -0.31263 -4.07407E-6 " pathEditMode="relative" rAng="0" ptsTypes="AA">
                                      <p:cBhvr>
                                        <p:cTn id="80" dur="1000" fill="hold"/>
                                        <p:tgtEl>
                                          <p:spTgt spid="24"/>
                                        </p:tgtEl>
                                        <p:attrNameLst>
                                          <p:attrName>ppt_x</p:attrName>
                                          <p:attrName>ppt_y</p:attrName>
                                        </p:attrNameLst>
                                      </p:cBhvr>
                                      <p:rCtr x="-1563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0"/>
            <a:ext cx="12192000" cy="6858000"/>
          </a:xfrm>
          <a:prstGeom prst="rect">
            <a:avLst/>
          </a:prstGeom>
          <a:solidFill>
            <a:srgbClr val="C3E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 name="Group 23"/>
          <p:cNvGrpSpPr/>
          <p:nvPr/>
        </p:nvGrpSpPr>
        <p:grpSpPr>
          <a:xfrm>
            <a:off x="569199" y="1764061"/>
            <a:ext cx="11152901" cy="4776439"/>
            <a:chOff x="456715" y="557594"/>
            <a:chExt cx="5427720" cy="6126947"/>
          </a:xfrm>
        </p:grpSpPr>
        <p:sp>
          <p:nvSpPr>
            <p:cNvPr id="25" name="Rounded Rectangle 24"/>
            <p:cNvSpPr/>
            <p:nvPr/>
          </p:nvSpPr>
          <p:spPr>
            <a:xfrm>
              <a:off x="624044" y="783279"/>
              <a:ext cx="5260391" cy="5901262"/>
            </a:xfrm>
            <a:prstGeom prst="roundRect">
              <a:avLst>
                <a:gd name="adj" fmla="val 2734"/>
              </a:avLst>
            </a:prstGeom>
            <a:solidFill>
              <a:srgbClr val="0E6045">
                <a:alpha val="11000"/>
              </a:srgbClr>
            </a:solidFill>
            <a:ln w="603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ounded Rectangle 25"/>
            <p:cNvSpPr/>
            <p:nvPr/>
          </p:nvSpPr>
          <p:spPr>
            <a:xfrm>
              <a:off x="456715" y="557594"/>
              <a:ext cx="5346920" cy="5901262"/>
            </a:xfrm>
            <a:prstGeom prst="roundRect">
              <a:avLst>
                <a:gd name="adj" fmla="val 2734"/>
              </a:avLst>
            </a:prstGeom>
            <a:solidFill>
              <a:schemeClr val="bg1"/>
            </a:solidFill>
            <a:ln w="603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2272138" y="2812719"/>
            <a:ext cx="2502832" cy="369332"/>
          </a:xfrm>
          <a:prstGeom prst="rect">
            <a:avLst/>
          </a:prstGeom>
          <a:noFill/>
        </p:spPr>
        <p:txBody>
          <a:bodyPr wrap="square" rtlCol="0">
            <a:spAutoFit/>
          </a:bodyPr>
          <a:lstStyle/>
          <a:p>
            <a:pPr algn="ctr"/>
            <a:r>
              <a:rPr lang="en-GB" b="1" dirty="0" smtClean="0">
                <a:solidFill>
                  <a:srgbClr val="0E6045"/>
                </a:solidFill>
              </a:rPr>
              <a:t>Mortgage / Rent</a:t>
            </a:r>
            <a:endParaRPr lang="en-GB" b="1" dirty="0">
              <a:solidFill>
                <a:srgbClr val="0E6045"/>
              </a:solidFill>
            </a:endParaRPr>
          </a:p>
        </p:txBody>
      </p:sp>
      <p:sp>
        <p:nvSpPr>
          <p:cNvPr id="13" name="TextBox 12"/>
          <p:cNvSpPr txBox="1"/>
          <p:nvPr/>
        </p:nvSpPr>
        <p:spPr>
          <a:xfrm>
            <a:off x="5230837" y="2817463"/>
            <a:ext cx="1730326" cy="369332"/>
          </a:xfrm>
          <a:prstGeom prst="rect">
            <a:avLst/>
          </a:prstGeom>
          <a:noFill/>
        </p:spPr>
        <p:txBody>
          <a:bodyPr wrap="square" rtlCol="0">
            <a:spAutoFit/>
          </a:bodyPr>
          <a:lstStyle/>
          <a:p>
            <a:pPr algn="ctr"/>
            <a:r>
              <a:rPr lang="en-GB" b="1" dirty="0" smtClean="0">
                <a:solidFill>
                  <a:srgbClr val="0E6045"/>
                </a:solidFill>
              </a:rPr>
              <a:t>Electricity Bill</a:t>
            </a:r>
          </a:p>
        </p:txBody>
      </p:sp>
      <p:sp>
        <p:nvSpPr>
          <p:cNvPr id="14" name="TextBox 13"/>
          <p:cNvSpPr txBox="1"/>
          <p:nvPr/>
        </p:nvSpPr>
        <p:spPr>
          <a:xfrm>
            <a:off x="5230837" y="5564583"/>
            <a:ext cx="1730326" cy="369332"/>
          </a:xfrm>
          <a:prstGeom prst="rect">
            <a:avLst/>
          </a:prstGeom>
          <a:noFill/>
        </p:spPr>
        <p:txBody>
          <a:bodyPr wrap="square" rtlCol="0">
            <a:spAutoFit/>
          </a:bodyPr>
          <a:lstStyle/>
          <a:p>
            <a:pPr algn="ctr"/>
            <a:r>
              <a:rPr lang="en-GB" b="1" dirty="0" smtClean="0">
                <a:solidFill>
                  <a:srgbClr val="0E6045"/>
                </a:solidFill>
              </a:rPr>
              <a:t>Council Tax</a:t>
            </a:r>
          </a:p>
        </p:txBody>
      </p:sp>
      <p:sp>
        <p:nvSpPr>
          <p:cNvPr id="16" name="TextBox 15"/>
          <p:cNvSpPr txBox="1"/>
          <p:nvPr/>
        </p:nvSpPr>
        <p:spPr>
          <a:xfrm>
            <a:off x="5230837" y="4230007"/>
            <a:ext cx="1730326" cy="369332"/>
          </a:xfrm>
          <a:prstGeom prst="rect">
            <a:avLst/>
          </a:prstGeom>
          <a:noFill/>
        </p:spPr>
        <p:txBody>
          <a:bodyPr wrap="square" rtlCol="0">
            <a:spAutoFit/>
          </a:bodyPr>
          <a:lstStyle/>
          <a:p>
            <a:pPr algn="ctr"/>
            <a:r>
              <a:rPr lang="en-GB" b="1" dirty="0" smtClean="0">
                <a:solidFill>
                  <a:srgbClr val="0E6045"/>
                </a:solidFill>
              </a:rPr>
              <a:t>Gas Bill</a:t>
            </a:r>
          </a:p>
        </p:txBody>
      </p:sp>
      <p:sp>
        <p:nvSpPr>
          <p:cNvPr id="18" name="TextBox 17"/>
          <p:cNvSpPr txBox="1"/>
          <p:nvPr/>
        </p:nvSpPr>
        <p:spPr>
          <a:xfrm>
            <a:off x="7706007" y="5549278"/>
            <a:ext cx="1730326" cy="369332"/>
          </a:xfrm>
          <a:prstGeom prst="rect">
            <a:avLst/>
          </a:prstGeom>
          <a:noFill/>
        </p:spPr>
        <p:txBody>
          <a:bodyPr wrap="square" rtlCol="0">
            <a:spAutoFit/>
          </a:bodyPr>
          <a:lstStyle/>
          <a:p>
            <a:pPr algn="ctr"/>
            <a:r>
              <a:rPr lang="en-GB" b="1" dirty="0" smtClean="0">
                <a:solidFill>
                  <a:srgbClr val="0E6045"/>
                </a:solidFill>
              </a:rPr>
              <a:t>Travel Costs</a:t>
            </a:r>
          </a:p>
        </p:txBody>
      </p:sp>
      <p:sp>
        <p:nvSpPr>
          <p:cNvPr id="19" name="TextBox 18"/>
          <p:cNvSpPr txBox="1"/>
          <p:nvPr/>
        </p:nvSpPr>
        <p:spPr>
          <a:xfrm>
            <a:off x="2658391" y="5549278"/>
            <a:ext cx="1730326" cy="369332"/>
          </a:xfrm>
          <a:prstGeom prst="rect">
            <a:avLst/>
          </a:prstGeom>
          <a:noFill/>
        </p:spPr>
        <p:txBody>
          <a:bodyPr wrap="square" rtlCol="0">
            <a:spAutoFit/>
          </a:bodyPr>
          <a:lstStyle/>
          <a:p>
            <a:pPr algn="ctr"/>
            <a:r>
              <a:rPr lang="en-GB" b="1" dirty="0" smtClean="0">
                <a:solidFill>
                  <a:srgbClr val="0E6045"/>
                </a:solidFill>
              </a:rPr>
              <a:t>Water Bill</a:t>
            </a:r>
          </a:p>
        </p:txBody>
      </p:sp>
      <p:sp>
        <p:nvSpPr>
          <p:cNvPr id="20" name="TextBox 19"/>
          <p:cNvSpPr txBox="1"/>
          <p:nvPr/>
        </p:nvSpPr>
        <p:spPr>
          <a:xfrm>
            <a:off x="2658391" y="4231798"/>
            <a:ext cx="1730326" cy="369332"/>
          </a:xfrm>
          <a:prstGeom prst="rect">
            <a:avLst/>
          </a:prstGeom>
          <a:noFill/>
        </p:spPr>
        <p:txBody>
          <a:bodyPr wrap="square" rtlCol="0">
            <a:spAutoFit/>
          </a:bodyPr>
          <a:lstStyle/>
          <a:p>
            <a:pPr algn="ctr"/>
            <a:r>
              <a:rPr lang="en-GB" b="1" dirty="0" smtClean="0">
                <a:solidFill>
                  <a:srgbClr val="0E6045"/>
                </a:solidFill>
              </a:rPr>
              <a:t>Home Insurance</a:t>
            </a:r>
          </a:p>
        </p:txBody>
      </p:sp>
      <p:sp>
        <p:nvSpPr>
          <p:cNvPr id="21" name="TextBox 20"/>
          <p:cNvSpPr txBox="1"/>
          <p:nvPr/>
        </p:nvSpPr>
        <p:spPr>
          <a:xfrm>
            <a:off x="7538023" y="2830163"/>
            <a:ext cx="2066294" cy="646331"/>
          </a:xfrm>
          <a:prstGeom prst="rect">
            <a:avLst/>
          </a:prstGeom>
          <a:noFill/>
        </p:spPr>
        <p:txBody>
          <a:bodyPr wrap="square" rtlCol="0">
            <a:spAutoFit/>
          </a:bodyPr>
          <a:lstStyle/>
          <a:p>
            <a:pPr algn="ctr"/>
            <a:r>
              <a:rPr lang="en-GB" b="1" dirty="0" smtClean="0">
                <a:solidFill>
                  <a:srgbClr val="0E6045"/>
                </a:solidFill>
              </a:rPr>
              <a:t>Property Repairs</a:t>
            </a:r>
            <a:br>
              <a:rPr lang="en-GB" b="1" dirty="0" smtClean="0">
                <a:solidFill>
                  <a:srgbClr val="0E6045"/>
                </a:solidFill>
              </a:rPr>
            </a:br>
            <a:r>
              <a:rPr lang="en-GB" b="1" dirty="0" smtClean="0">
                <a:solidFill>
                  <a:srgbClr val="0E6045"/>
                </a:solidFill>
              </a:rPr>
              <a:t> &amp; Services</a:t>
            </a:r>
          </a:p>
        </p:txBody>
      </p:sp>
      <p:sp>
        <p:nvSpPr>
          <p:cNvPr id="22" name="TextBox 21"/>
          <p:cNvSpPr txBox="1"/>
          <p:nvPr/>
        </p:nvSpPr>
        <p:spPr>
          <a:xfrm>
            <a:off x="7706007" y="4204091"/>
            <a:ext cx="1730326" cy="369332"/>
          </a:xfrm>
          <a:prstGeom prst="rect">
            <a:avLst/>
          </a:prstGeom>
          <a:noFill/>
        </p:spPr>
        <p:txBody>
          <a:bodyPr wrap="square" rtlCol="0">
            <a:spAutoFit/>
          </a:bodyPr>
          <a:lstStyle/>
          <a:p>
            <a:pPr algn="ctr"/>
            <a:r>
              <a:rPr lang="en-GB" b="1" dirty="0" smtClean="0">
                <a:solidFill>
                  <a:srgbClr val="0E6045"/>
                </a:solidFill>
              </a:rPr>
              <a:t>Groceries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3468" y="1335180"/>
            <a:ext cx="2190250" cy="1416278"/>
          </a:xfrm>
          <a:prstGeom prst="rect">
            <a:avLst/>
          </a:prstGeom>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480" y="4973046"/>
            <a:ext cx="894764" cy="894764"/>
          </a:xfrm>
          <a:prstGeom prst="rect">
            <a:avLst/>
          </a:prstGeom>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800744">
            <a:off x="890341" y="5724498"/>
            <a:ext cx="894764" cy="89476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4047" y="1806162"/>
            <a:ext cx="1335077" cy="1335077"/>
          </a:xfrm>
          <a:prstGeom prst="rect">
            <a:avLst/>
          </a:prstGeom>
        </p:spPr>
      </p:pic>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44316" y="1947416"/>
            <a:ext cx="1103369" cy="1103369"/>
          </a:xfrm>
          <a:prstGeom prst="rect">
            <a:avLst/>
          </a:prstGeom>
        </p:spPr>
      </p:pic>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12002" y="1866847"/>
            <a:ext cx="1213706" cy="1213706"/>
          </a:xfrm>
          <a:prstGeom prst="rect">
            <a:avLst/>
          </a:prstGeom>
        </p:spPr>
      </p:pic>
      <p:pic>
        <p:nvPicPr>
          <p:cNvPr id="31" name="Pictur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39901" y="3419146"/>
            <a:ext cx="1103369" cy="1103369"/>
          </a:xfrm>
          <a:prstGeom prst="rect">
            <a:avLst/>
          </a:prstGeom>
        </p:spPr>
      </p:pic>
      <p:pic>
        <p:nvPicPr>
          <p:cNvPr id="32" name="Picture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44316" y="3368346"/>
            <a:ext cx="1103369" cy="1103369"/>
          </a:xfrm>
          <a:prstGeom prst="rect">
            <a:avLst/>
          </a:prstGeom>
        </p:spPr>
      </p:pic>
      <p:pic>
        <p:nvPicPr>
          <p:cNvPr id="33" name="Picture 3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66524" y="3456599"/>
            <a:ext cx="1003063" cy="1003063"/>
          </a:xfrm>
          <a:prstGeom prst="rect">
            <a:avLst/>
          </a:prstGeom>
        </p:spPr>
      </p:pic>
      <p:pic>
        <p:nvPicPr>
          <p:cNvPr id="34" name="Picture 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22948" y="4850856"/>
            <a:ext cx="911875" cy="911875"/>
          </a:xfrm>
          <a:prstGeom prst="rect">
            <a:avLst/>
          </a:prstGeom>
        </p:spPr>
      </p:pic>
      <p:pic>
        <p:nvPicPr>
          <p:cNvPr id="35" name="Picture 3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94469" y="4817962"/>
            <a:ext cx="1003063" cy="1003063"/>
          </a:xfrm>
          <a:prstGeom prst="rect">
            <a:avLst/>
          </a:prstGeom>
        </p:spPr>
      </p:pic>
      <p:pic>
        <p:nvPicPr>
          <p:cNvPr id="36" name="Picture 3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16371" y="4831309"/>
            <a:ext cx="1103369" cy="1103369"/>
          </a:xfrm>
          <a:prstGeom prst="rect">
            <a:avLst/>
          </a:prstGeom>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46860" y="545033"/>
            <a:ext cx="6072880" cy="770372"/>
          </a:xfrm>
          <a:prstGeom prst="rect">
            <a:avLst/>
          </a:prstGeom>
        </p:spPr>
      </p:pic>
    </p:spTree>
    <p:extLst>
      <p:ext uri="{BB962C8B-B14F-4D97-AF65-F5344CB8AC3E}">
        <p14:creationId xmlns:p14="http://schemas.microsoft.com/office/powerpoint/2010/main" val="53528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3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 calcmode="lin" valueType="num">
                                      <p:cBhvr>
                                        <p:cTn id="15" dur="500" fill="hold"/>
                                        <p:tgtEl>
                                          <p:spTgt spid="27"/>
                                        </p:tgtEl>
                                        <p:attrNameLst>
                                          <p:attrName>style.rotation</p:attrName>
                                        </p:attrNameLst>
                                      </p:cBhvr>
                                      <p:tavLst>
                                        <p:tav tm="0">
                                          <p:val>
                                            <p:fltVal val="90"/>
                                          </p:val>
                                        </p:tav>
                                        <p:tav tm="100000">
                                          <p:val>
                                            <p:fltVal val="0"/>
                                          </p:val>
                                        </p:tav>
                                      </p:tavLst>
                                    </p:anim>
                                    <p:animEffect transition="in" filter="fade">
                                      <p:cBhvr>
                                        <p:cTn id="16" dur="500"/>
                                        <p:tgtEl>
                                          <p:spTgt spid="27"/>
                                        </p:tgtEl>
                                      </p:cBhvr>
                                    </p:animEffect>
                                  </p:childTnLst>
                                </p:cTn>
                              </p:par>
                              <p:par>
                                <p:cTn id="17" presetID="3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 calcmode="lin" valueType="num">
                                      <p:cBhvr>
                                        <p:cTn id="21" dur="500" fill="hold"/>
                                        <p:tgtEl>
                                          <p:spTgt spid="28"/>
                                        </p:tgtEl>
                                        <p:attrNameLst>
                                          <p:attrName>style.rotation</p:attrName>
                                        </p:attrNameLst>
                                      </p:cBhvr>
                                      <p:tavLst>
                                        <p:tav tm="0">
                                          <p:val>
                                            <p:fltVal val="90"/>
                                          </p:val>
                                        </p:tav>
                                        <p:tav tm="100000">
                                          <p:val>
                                            <p:fltVal val="0"/>
                                          </p:val>
                                        </p:tav>
                                      </p:tavLst>
                                    </p:anim>
                                    <p:animEffect transition="in" filter="fade">
                                      <p:cBhvr>
                                        <p:cTn id="22" dur="500"/>
                                        <p:tgtEl>
                                          <p:spTgt spid="28"/>
                                        </p:tgtEl>
                                      </p:cBhvr>
                                    </p:animEffect>
                                  </p:childTnLst>
                                </p:cTn>
                              </p:par>
                              <p:par>
                                <p:cTn id="23" presetID="2" presetClass="entr" presetSubtype="2" decel="4000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53" presetClass="entr" presetSubtype="16"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53" presetClass="entr" presetSubtype="16"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ppt_w</p:attrName>
                                        </p:attrNameLst>
                                      </p:cBhvr>
                                      <p:tavLst>
                                        <p:tav tm="0">
                                          <p:val>
                                            <p:fltVal val="0"/>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animEffect transition="in" filter="fade">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53" presetClass="entr" presetSubtype="16" fill="hold"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p:cTn id="54" dur="500" fill="hold"/>
                                        <p:tgtEl>
                                          <p:spTgt spid="30"/>
                                        </p:tgtEl>
                                        <p:attrNameLst>
                                          <p:attrName>ppt_w</p:attrName>
                                        </p:attrNameLst>
                                      </p:cBhvr>
                                      <p:tavLst>
                                        <p:tav tm="0">
                                          <p:val>
                                            <p:fltVal val="0"/>
                                          </p:val>
                                        </p:tav>
                                        <p:tav tm="100000">
                                          <p:val>
                                            <p:strVal val="#ppt_w"/>
                                          </p:val>
                                        </p:tav>
                                      </p:tavLst>
                                    </p:anim>
                                    <p:anim calcmode="lin" valueType="num">
                                      <p:cBhvr>
                                        <p:cTn id="55" dur="500" fill="hold"/>
                                        <p:tgtEl>
                                          <p:spTgt spid="30"/>
                                        </p:tgtEl>
                                        <p:attrNameLst>
                                          <p:attrName>ppt_h</p:attrName>
                                        </p:attrNameLst>
                                      </p:cBhvr>
                                      <p:tavLst>
                                        <p:tav tm="0">
                                          <p:val>
                                            <p:fltVal val="0"/>
                                          </p:val>
                                        </p:tav>
                                        <p:tav tm="100000">
                                          <p:val>
                                            <p:strVal val="#ppt_h"/>
                                          </p:val>
                                        </p:tav>
                                      </p:tavLst>
                                    </p:anim>
                                    <p:animEffect transition="in" filter="fade">
                                      <p:cBhvr>
                                        <p:cTn id="56" dur="500"/>
                                        <p:tgtEl>
                                          <p:spTgt spid="3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par>
                                <p:cTn id="62" presetID="53" presetClass="entr" presetSubtype="16" fill="hold"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500" fill="hold"/>
                                        <p:tgtEl>
                                          <p:spTgt spid="31"/>
                                        </p:tgtEl>
                                        <p:attrNameLst>
                                          <p:attrName>ppt_w</p:attrName>
                                        </p:attrNameLst>
                                      </p:cBhvr>
                                      <p:tavLst>
                                        <p:tav tm="0">
                                          <p:val>
                                            <p:fltVal val="0"/>
                                          </p:val>
                                        </p:tav>
                                        <p:tav tm="100000">
                                          <p:val>
                                            <p:strVal val="#ppt_w"/>
                                          </p:val>
                                        </p:tav>
                                      </p:tavLst>
                                    </p:anim>
                                    <p:anim calcmode="lin" valueType="num">
                                      <p:cBhvr>
                                        <p:cTn id="65" dur="500" fill="hold"/>
                                        <p:tgtEl>
                                          <p:spTgt spid="31"/>
                                        </p:tgtEl>
                                        <p:attrNameLst>
                                          <p:attrName>ppt_h</p:attrName>
                                        </p:attrNameLst>
                                      </p:cBhvr>
                                      <p:tavLst>
                                        <p:tav tm="0">
                                          <p:val>
                                            <p:fltVal val="0"/>
                                          </p:val>
                                        </p:tav>
                                        <p:tav tm="100000">
                                          <p:val>
                                            <p:strVal val="#ppt_h"/>
                                          </p:val>
                                        </p:tav>
                                      </p:tavLst>
                                    </p:anim>
                                    <p:animEffect transition="in" filter="fade">
                                      <p:cBhvr>
                                        <p:cTn id="66" dur="500"/>
                                        <p:tgtEl>
                                          <p:spTgt spid="3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500"/>
                                        <p:tgtEl>
                                          <p:spTgt spid="16"/>
                                        </p:tgtEl>
                                      </p:cBhvr>
                                    </p:animEffect>
                                  </p:childTnLst>
                                </p:cTn>
                              </p:par>
                              <p:par>
                                <p:cTn id="72" presetID="53" presetClass="entr" presetSubtype="16" fill="hold"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500"/>
                                        <p:tgtEl>
                                          <p:spTgt spid="22"/>
                                        </p:tgtEl>
                                      </p:cBhvr>
                                    </p:animEffect>
                                  </p:childTnLst>
                                </p:cTn>
                              </p:par>
                              <p:par>
                                <p:cTn id="82" presetID="53" presetClass="entr" presetSubtype="16" fill="hold" nodeType="withEffect">
                                  <p:stCondLst>
                                    <p:cond delay="0"/>
                                  </p:stCondLst>
                                  <p:childTnLst>
                                    <p:set>
                                      <p:cBhvr>
                                        <p:cTn id="83" dur="1" fill="hold">
                                          <p:stCondLst>
                                            <p:cond delay="0"/>
                                          </p:stCondLst>
                                        </p:cTn>
                                        <p:tgtEl>
                                          <p:spTgt spid="33"/>
                                        </p:tgtEl>
                                        <p:attrNameLst>
                                          <p:attrName>style.visibility</p:attrName>
                                        </p:attrNameLst>
                                      </p:cBhvr>
                                      <p:to>
                                        <p:strVal val="visible"/>
                                      </p:to>
                                    </p:set>
                                    <p:anim calcmode="lin" valueType="num">
                                      <p:cBhvr>
                                        <p:cTn id="84" dur="500" fill="hold"/>
                                        <p:tgtEl>
                                          <p:spTgt spid="33"/>
                                        </p:tgtEl>
                                        <p:attrNameLst>
                                          <p:attrName>ppt_w</p:attrName>
                                        </p:attrNameLst>
                                      </p:cBhvr>
                                      <p:tavLst>
                                        <p:tav tm="0">
                                          <p:val>
                                            <p:fltVal val="0"/>
                                          </p:val>
                                        </p:tav>
                                        <p:tav tm="100000">
                                          <p:val>
                                            <p:strVal val="#ppt_w"/>
                                          </p:val>
                                        </p:tav>
                                      </p:tavLst>
                                    </p:anim>
                                    <p:anim calcmode="lin" valueType="num">
                                      <p:cBhvr>
                                        <p:cTn id="85" dur="500" fill="hold"/>
                                        <p:tgtEl>
                                          <p:spTgt spid="33"/>
                                        </p:tgtEl>
                                        <p:attrNameLst>
                                          <p:attrName>ppt_h</p:attrName>
                                        </p:attrNameLst>
                                      </p:cBhvr>
                                      <p:tavLst>
                                        <p:tav tm="0">
                                          <p:val>
                                            <p:fltVal val="0"/>
                                          </p:val>
                                        </p:tav>
                                        <p:tav tm="100000">
                                          <p:val>
                                            <p:strVal val="#ppt_h"/>
                                          </p:val>
                                        </p:tav>
                                      </p:tavLst>
                                    </p:anim>
                                    <p:animEffect transition="in" filter="fade">
                                      <p:cBhvr>
                                        <p:cTn id="86" dur="500"/>
                                        <p:tgtEl>
                                          <p:spTgt spid="33"/>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fade">
                                      <p:cBhvr>
                                        <p:cTn id="91" dur="500"/>
                                        <p:tgtEl>
                                          <p:spTgt spid="19"/>
                                        </p:tgtEl>
                                      </p:cBhvr>
                                    </p:animEffect>
                                  </p:childTnLst>
                                </p:cTn>
                              </p:par>
                              <p:par>
                                <p:cTn id="92" presetID="53" presetClass="entr" presetSubtype="16" fill="hold" nodeType="withEffect">
                                  <p:stCondLst>
                                    <p:cond delay="0"/>
                                  </p:stCondLst>
                                  <p:childTnLst>
                                    <p:set>
                                      <p:cBhvr>
                                        <p:cTn id="93" dur="1" fill="hold">
                                          <p:stCondLst>
                                            <p:cond delay="0"/>
                                          </p:stCondLst>
                                        </p:cTn>
                                        <p:tgtEl>
                                          <p:spTgt spid="34"/>
                                        </p:tgtEl>
                                        <p:attrNameLst>
                                          <p:attrName>style.visibility</p:attrName>
                                        </p:attrNameLst>
                                      </p:cBhvr>
                                      <p:to>
                                        <p:strVal val="visible"/>
                                      </p:to>
                                    </p:set>
                                    <p:anim calcmode="lin" valueType="num">
                                      <p:cBhvr>
                                        <p:cTn id="94" dur="500" fill="hold"/>
                                        <p:tgtEl>
                                          <p:spTgt spid="34"/>
                                        </p:tgtEl>
                                        <p:attrNameLst>
                                          <p:attrName>ppt_w</p:attrName>
                                        </p:attrNameLst>
                                      </p:cBhvr>
                                      <p:tavLst>
                                        <p:tav tm="0">
                                          <p:val>
                                            <p:fltVal val="0"/>
                                          </p:val>
                                        </p:tav>
                                        <p:tav tm="100000">
                                          <p:val>
                                            <p:strVal val="#ppt_w"/>
                                          </p:val>
                                        </p:tav>
                                      </p:tavLst>
                                    </p:anim>
                                    <p:anim calcmode="lin" valueType="num">
                                      <p:cBhvr>
                                        <p:cTn id="95" dur="500" fill="hold"/>
                                        <p:tgtEl>
                                          <p:spTgt spid="34"/>
                                        </p:tgtEl>
                                        <p:attrNameLst>
                                          <p:attrName>ppt_h</p:attrName>
                                        </p:attrNameLst>
                                      </p:cBhvr>
                                      <p:tavLst>
                                        <p:tav tm="0">
                                          <p:val>
                                            <p:fltVal val="0"/>
                                          </p:val>
                                        </p:tav>
                                        <p:tav tm="100000">
                                          <p:val>
                                            <p:strVal val="#ppt_h"/>
                                          </p:val>
                                        </p:tav>
                                      </p:tavLst>
                                    </p:anim>
                                    <p:animEffect transition="in" filter="fade">
                                      <p:cBhvr>
                                        <p:cTn id="96" dur="500"/>
                                        <p:tgtEl>
                                          <p:spTgt spid="34"/>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14"/>
                                        </p:tgtEl>
                                        <p:attrNameLst>
                                          <p:attrName>style.visibility</p:attrName>
                                        </p:attrNameLst>
                                      </p:cBhvr>
                                      <p:to>
                                        <p:strVal val="visible"/>
                                      </p:to>
                                    </p:set>
                                    <p:animEffect transition="in" filter="fade">
                                      <p:cBhvr>
                                        <p:cTn id="101" dur="500"/>
                                        <p:tgtEl>
                                          <p:spTgt spid="14"/>
                                        </p:tgtEl>
                                      </p:cBhvr>
                                    </p:animEffect>
                                  </p:childTnLst>
                                </p:cTn>
                              </p:par>
                              <p:par>
                                <p:cTn id="102" presetID="53" presetClass="entr" presetSubtype="16" fill="hold" nodeType="withEffect">
                                  <p:stCondLst>
                                    <p:cond delay="0"/>
                                  </p:stCondLst>
                                  <p:childTnLst>
                                    <p:set>
                                      <p:cBhvr>
                                        <p:cTn id="103" dur="1" fill="hold">
                                          <p:stCondLst>
                                            <p:cond delay="0"/>
                                          </p:stCondLst>
                                        </p:cTn>
                                        <p:tgtEl>
                                          <p:spTgt spid="35"/>
                                        </p:tgtEl>
                                        <p:attrNameLst>
                                          <p:attrName>style.visibility</p:attrName>
                                        </p:attrNameLst>
                                      </p:cBhvr>
                                      <p:to>
                                        <p:strVal val="visible"/>
                                      </p:to>
                                    </p:set>
                                    <p:anim calcmode="lin" valueType="num">
                                      <p:cBhvr>
                                        <p:cTn id="104" dur="500" fill="hold"/>
                                        <p:tgtEl>
                                          <p:spTgt spid="35"/>
                                        </p:tgtEl>
                                        <p:attrNameLst>
                                          <p:attrName>ppt_w</p:attrName>
                                        </p:attrNameLst>
                                      </p:cBhvr>
                                      <p:tavLst>
                                        <p:tav tm="0">
                                          <p:val>
                                            <p:fltVal val="0"/>
                                          </p:val>
                                        </p:tav>
                                        <p:tav tm="100000">
                                          <p:val>
                                            <p:strVal val="#ppt_w"/>
                                          </p:val>
                                        </p:tav>
                                      </p:tavLst>
                                    </p:anim>
                                    <p:anim calcmode="lin" valueType="num">
                                      <p:cBhvr>
                                        <p:cTn id="105" dur="500" fill="hold"/>
                                        <p:tgtEl>
                                          <p:spTgt spid="35"/>
                                        </p:tgtEl>
                                        <p:attrNameLst>
                                          <p:attrName>ppt_h</p:attrName>
                                        </p:attrNameLst>
                                      </p:cBhvr>
                                      <p:tavLst>
                                        <p:tav tm="0">
                                          <p:val>
                                            <p:fltVal val="0"/>
                                          </p:val>
                                        </p:tav>
                                        <p:tav tm="100000">
                                          <p:val>
                                            <p:strVal val="#ppt_h"/>
                                          </p:val>
                                        </p:tav>
                                      </p:tavLst>
                                    </p:anim>
                                    <p:animEffect transition="in" filter="fade">
                                      <p:cBhvr>
                                        <p:cTn id="106" dur="500"/>
                                        <p:tgtEl>
                                          <p:spTgt spid="35"/>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18"/>
                                        </p:tgtEl>
                                        <p:attrNameLst>
                                          <p:attrName>style.visibility</p:attrName>
                                        </p:attrNameLst>
                                      </p:cBhvr>
                                      <p:to>
                                        <p:strVal val="visible"/>
                                      </p:to>
                                    </p:set>
                                    <p:animEffect transition="in" filter="fade">
                                      <p:cBhvr>
                                        <p:cTn id="111" dur="500"/>
                                        <p:tgtEl>
                                          <p:spTgt spid="18"/>
                                        </p:tgtEl>
                                      </p:cBhvr>
                                    </p:animEffect>
                                  </p:childTnLst>
                                </p:cTn>
                              </p:par>
                              <p:par>
                                <p:cTn id="112" presetID="53" presetClass="entr" presetSubtype="16" fill="hold" nodeType="withEffect">
                                  <p:stCondLst>
                                    <p:cond delay="0"/>
                                  </p:stCondLst>
                                  <p:childTnLst>
                                    <p:set>
                                      <p:cBhvr>
                                        <p:cTn id="113" dur="1" fill="hold">
                                          <p:stCondLst>
                                            <p:cond delay="0"/>
                                          </p:stCondLst>
                                        </p:cTn>
                                        <p:tgtEl>
                                          <p:spTgt spid="36"/>
                                        </p:tgtEl>
                                        <p:attrNameLst>
                                          <p:attrName>style.visibility</p:attrName>
                                        </p:attrNameLst>
                                      </p:cBhvr>
                                      <p:to>
                                        <p:strVal val="visible"/>
                                      </p:to>
                                    </p:set>
                                    <p:anim calcmode="lin" valueType="num">
                                      <p:cBhvr>
                                        <p:cTn id="114" dur="500" fill="hold"/>
                                        <p:tgtEl>
                                          <p:spTgt spid="36"/>
                                        </p:tgtEl>
                                        <p:attrNameLst>
                                          <p:attrName>ppt_w</p:attrName>
                                        </p:attrNameLst>
                                      </p:cBhvr>
                                      <p:tavLst>
                                        <p:tav tm="0">
                                          <p:val>
                                            <p:fltVal val="0"/>
                                          </p:val>
                                        </p:tav>
                                        <p:tav tm="100000">
                                          <p:val>
                                            <p:strVal val="#ppt_w"/>
                                          </p:val>
                                        </p:tav>
                                      </p:tavLst>
                                    </p:anim>
                                    <p:anim calcmode="lin" valueType="num">
                                      <p:cBhvr>
                                        <p:cTn id="115" dur="500" fill="hold"/>
                                        <p:tgtEl>
                                          <p:spTgt spid="36"/>
                                        </p:tgtEl>
                                        <p:attrNameLst>
                                          <p:attrName>ppt_h</p:attrName>
                                        </p:attrNameLst>
                                      </p:cBhvr>
                                      <p:tavLst>
                                        <p:tav tm="0">
                                          <p:val>
                                            <p:fltVal val="0"/>
                                          </p:val>
                                        </p:tav>
                                        <p:tav tm="100000">
                                          <p:val>
                                            <p:strVal val="#ppt_h"/>
                                          </p:val>
                                        </p:tav>
                                      </p:tavLst>
                                    </p:anim>
                                    <p:animEffect transition="in" filter="fade">
                                      <p:cBhvr>
                                        <p:cTn id="11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6" grpId="0"/>
      <p:bldP spid="18" grpId="0"/>
      <p:bldP spid="19" grpId="0"/>
      <p:bldP spid="20"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39423"/>
          <a:stretch/>
        </p:blipFill>
        <p:spPr>
          <a:xfrm>
            <a:off x="5447601" y="1391552"/>
            <a:ext cx="1264522" cy="1295632"/>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t="14856" b="14116"/>
          <a:stretch/>
        </p:blipFill>
        <p:spPr>
          <a:xfrm>
            <a:off x="5382722" y="2922473"/>
            <a:ext cx="1527951" cy="1085274"/>
          </a:xfrm>
          <a:prstGeom prst="rect">
            <a:avLst/>
          </a:prstGeom>
        </p:spPr>
      </p:pic>
      <p:sp>
        <p:nvSpPr>
          <p:cNvPr id="11" name="Oval 10"/>
          <p:cNvSpPr/>
          <p:nvPr/>
        </p:nvSpPr>
        <p:spPr>
          <a:xfrm>
            <a:off x="5520652" y="4242911"/>
            <a:ext cx="1252090" cy="125209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7092612" y="4868956"/>
            <a:ext cx="3829318" cy="464871"/>
          </a:xfrm>
          <a:prstGeom prst="rect">
            <a:avLst/>
          </a:prstGeom>
        </p:spPr>
        <p:txBody>
          <a:bodyPr wrap="none">
            <a:spAutoFit/>
          </a:bodyPr>
          <a:lstStyle/>
          <a:p>
            <a:pPr>
              <a:lnSpc>
                <a:spcPct val="150000"/>
              </a:lnSpc>
            </a:pPr>
            <a:r>
              <a:rPr lang="en-GB" dirty="0">
                <a:solidFill>
                  <a:srgbClr val="00A1DF"/>
                </a:solidFill>
                <a:hlinkClick r:id="rId6"/>
              </a:rPr>
              <a:t>https://www.moneysavingexpert.com/</a:t>
            </a:r>
            <a:endParaRPr lang="en-GB" dirty="0">
              <a:solidFill>
                <a:srgbClr val="00A1DF"/>
              </a:solidFill>
            </a:endParaRPr>
          </a:p>
        </p:txBody>
      </p:sp>
      <p:sp>
        <p:nvSpPr>
          <p:cNvPr id="13" name="Rectangle 12"/>
          <p:cNvSpPr/>
          <p:nvPr/>
        </p:nvSpPr>
        <p:spPr>
          <a:xfrm>
            <a:off x="7092612" y="4390962"/>
            <a:ext cx="3863558" cy="584775"/>
          </a:xfrm>
          <a:prstGeom prst="rect">
            <a:avLst/>
          </a:prstGeom>
        </p:spPr>
        <p:txBody>
          <a:bodyPr wrap="none">
            <a:spAutoFit/>
          </a:bodyPr>
          <a:lstStyle/>
          <a:p>
            <a:r>
              <a:rPr lang="en-GB" sz="3200" b="1" dirty="0">
                <a:solidFill>
                  <a:srgbClr val="C3E088"/>
                </a:solidFill>
              </a:rPr>
              <a:t>Money Saving Expert </a:t>
            </a:r>
          </a:p>
        </p:txBody>
      </p:sp>
      <p:sp>
        <p:nvSpPr>
          <p:cNvPr id="14" name="Rectangle 13"/>
          <p:cNvSpPr/>
          <p:nvPr/>
        </p:nvSpPr>
        <p:spPr>
          <a:xfrm>
            <a:off x="7092612" y="3500829"/>
            <a:ext cx="4322850" cy="464871"/>
          </a:xfrm>
          <a:prstGeom prst="rect">
            <a:avLst/>
          </a:prstGeom>
        </p:spPr>
        <p:txBody>
          <a:bodyPr wrap="none">
            <a:spAutoFit/>
          </a:bodyPr>
          <a:lstStyle/>
          <a:p>
            <a:pPr>
              <a:lnSpc>
                <a:spcPct val="150000"/>
              </a:lnSpc>
            </a:pPr>
            <a:r>
              <a:rPr lang="en-GB" dirty="0">
                <a:hlinkClick r:id="rId7"/>
              </a:rPr>
              <a:t>https://www.moneyadviceservice.org.uk/en</a:t>
            </a:r>
            <a:endParaRPr lang="en-GB" dirty="0">
              <a:solidFill>
                <a:srgbClr val="00A1DF"/>
              </a:solidFill>
            </a:endParaRPr>
          </a:p>
        </p:txBody>
      </p:sp>
      <p:sp>
        <p:nvSpPr>
          <p:cNvPr id="15" name="Rectangle 14"/>
          <p:cNvSpPr/>
          <p:nvPr/>
        </p:nvSpPr>
        <p:spPr>
          <a:xfrm>
            <a:off x="7092612" y="3022835"/>
            <a:ext cx="3932295" cy="584775"/>
          </a:xfrm>
          <a:prstGeom prst="rect">
            <a:avLst/>
          </a:prstGeom>
        </p:spPr>
        <p:txBody>
          <a:bodyPr wrap="none">
            <a:spAutoFit/>
          </a:bodyPr>
          <a:lstStyle/>
          <a:p>
            <a:r>
              <a:rPr lang="en-GB" sz="3200" b="1" dirty="0">
                <a:solidFill>
                  <a:srgbClr val="C3E088"/>
                </a:solidFill>
              </a:rPr>
              <a:t>Money </a:t>
            </a:r>
            <a:r>
              <a:rPr lang="en-GB" sz="3200" b="1" dirty="0" smtClean="0">
                <a:solidFill>
                  <a:srgbClr val="C3E088"/>
                </a:solidFill>
              </a:rPr>
              <a:t>Advice Service</a:t>
            </a:r>
            <a:endParaRPr lang="en-GB" sz="3200" b="1" dirty="0">
              <a:solidFill>
                <a:srgbClr val="C3E088"/>
              </a:solidFill>
            </a:endParaRPr>
          </a:p>
        </p:txBody>
      </p:sp>
      <p:sp>
        <p:nvSpPr>
          <p:cNvPr id="16" name="Rectangle 15"/>
          <p:cNvSpPr/>
          <p:nvPr/>
        </p:nvSpPr>
        <p:spPr>
          <a:xfrm>
            <a:off x="7092612" y="1966912"/>
            <a:ext cx="3483069" cy="464871"/>
          </a:xfrm>
          <a:prstGeom prst="rect">
            <a:avLst/>
          </a:prstGeom>
        </p:spPr>
        <p:txBody>
          <a:bodyPr wrap="none">
            <a:spAutoFit/>
          </a:bodyPr>
          <a:lstStyle/>
          <a:p>
            <a:pPr>
              <a:lnSpc>
                <a:spcPct val="150000"/>
              </a:lnSpc>
            </a:pPr>
            <a:r>
              <a:rPr lang="en-GB" dirty="0">
                <a:hlinkClick r:id="rId8"/>
              </a:rPr>
              <a:t>https://www.citizensadvice.org.uk/</a:t>
            </a:r>
            <a:endParaRPr lang="en-GB" dirty="0">
              <a:solidFill>
                <a:srgbClr val="00A1DF"/>
              </a:solidFill>
            </a:endParaRPr>
          </a:p>
        </p:txBody>
      </p:sp>
      <p:sp>
        <p:nvSpPr>
          <p:cNvPr id="17" name="Rectangle 16"/>
          <p:cNvSpPr/>
          <p:nvPr/>
        </p:nvSpPr>
        <p:spPr>
          <a:xfrm>
            <a:off x="7092612" y="1488918"/>
            <a:ext cx="2727413" cy="584775"/>
          </a:xfrm>
          <a:prstGeom prst="rect">
            <a:avLst/>
          </a:prstGeom>
        </p:spPr>
        <p:txBody>
          <a:bodyPr wrap="none">
            <a:spAutoFit/>
          </a:bodyPr>
          <a:lstStyle/>
          <a:p>
            <a:r>
              <a:rPr lang="en-GB" sz="3200" b="1" dirty="0" smtClean="0">
                <a:solidFill>
                  <a:srgbClr val="C3E088"/>
                </a:solidFill>
              </a:rPr>
              <a:t>Citizens Advice</a:t>
            </a:r>
            <a:endParaRPr lang="en-GB" sz="3200" b="1" dirty="0">
              <a:solidFill>
                <a:srgbClr val="C3E088"/>
              </a:solidFill>
            </a:endParaRPr>
          </a:p>
        </p:txBody>
      </p:sp>
      <p:grpSp>
        <p:nvGrpSpPr>
          <p:cNvPr id="23" name="Group 22"/>
          <p:cNvGrpSpPr/>
          <p:nvPr/>
        </p:nvGrpSpPr>
        <p:grpSpPr>
          <a:xfrm>
            <a:off x="0" y="0"/>
            <a:ext cx="4559300" cy="6876000"/>
            <a:chOff x="0" y="0"/>
            <a:chExt cx="4559300" cy="6876000"/>
          </a:xfrm>
        </p:grpSpPr>
        <p:sp>
          <p:nvSpPr>
            <p:cNvPr id="21" name="Rectangle 20"/>
            <p:cNvSpPr/>
            <p:nvPr/>
          </p:nvSpPr>
          <p:spPr>
            <a:xfrm>
              <a:off x="0" y="0"/>
              <a:ext cx="4559300" cy="6876000"/>
            </a:xfrm>
            <a:prstGeom prst="rect">
              <a:avLst/>
            </a:prstGeom>
            <a:solidFill>
              <a:srgbClr val="0E6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0969" y="1245847"/>
              <a:ext cx="1776988" cy="1776988"/>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9157" y="2830637"/>
              <a:ext cx="2849292" cy="2476599"/>
            </a:xfrm>
            <a:prstGeom prst="rect">
              <a:avLst/>
            </a:prstGeom>
          </p:spPr>
        </p:pic>
      </p:grpSp>
    </p:spTree>
    <p:extLst>
      <p:ext uri="{BB962C8B-B14F-4D97-AF65-F5344CB8AC3E}">
        <p14:creationId xmlns:p14="http://schemas.microsoft.com/office/powerpoint/2010/main" val="1892033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000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750" fill="hold"/>
                                        <p:tgtEl>
                                          <p:spTgt spid="23"/>
                                        </p:tgtEl>
                                        <p:attrNameLst>
                                          <p:attrName>ppt_x</p:attrName>
                                        </p:attrNameLst>
                                      </p:cBhvr>
                                      <p:tavLst>
                                        <p:tav tm="0">
                                          <p:val>
                                            <p:strVal val="0-#ppt_w/2"/>
                                          </p:val>
                                        </p:tav>
                                        <p:tav tm="100000">
                                          <p:val>
                                            <p:strVal val="#ppt_x"/>
                                          </p:val>
                                        </p:tav>
                                      </p:tavLst>
                                    </p:anim>
                                    <p:anim calcmode="lin" valueType="num">
                                      <p:cBhvr additive="base">
                                        <p:cTn id="8" dur="750" fill="hold"/>
                                        <p:tgtEl>
                                          <p:spTgt spid="23"/>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grpId="0" nodeType="withEffect">
                                  <p:stCondLst>
                                    <p:cond delay="25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25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25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25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25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grpId="0" nodeType="withEffect">
                                  <p:stCondLst>
                                    <p:cond delay="25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ntr" presetSubtype="0" fill="hold" grpId="0" nodeType="withEffect">
                                  <p:stCondLst>
                                    <p:cond delay="25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0"/>
            <a:ext cx="4559300" cy="6876000"/>
          </a:xfrm>
          <a:prstGeom prst="rect">
            <a:avLst/>
          </a:prstGeom>
          <a:solidFill>
            <a:srgbClr val="0E6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119" y="1245847"/>
            <a:ext cx="1776988" cy="1776988"/>
          </a:xfrm>
          <a:prstGeom prst="rect">
            <a:avLst/>
          </a:prstGeom>
        </p:spPr>
      </p:pic>
      <p:sp>
        <p:nvSpPr>
          <p:cNvPr id="24" name="TextBox 23"/>
          <p:cNvSpPr txBox="1"/>
          <p:nvPr/>
        </p:nvSpPr>
        <p:spPr>
          <a:xfrm>
            <a:off x="5520652" y="1635870"/>
            <a:ext cx="5894810" cy="3631763"/>
          </a:xfrm>
          <a:prstGeom prst="rect">
            <a:avLst/>
          </a:prstGeom>
          <a:noFill/>
        </p:spPr>
        <p:txBody>
          <a:bodyPr wrap="square" rtlCol="0">
            <a:spAutoFit/>
          </a:bodyPr>
          <a:lstStyle/>
          <a:p>
            <a:r>
              <a:rPr lang="en-GB" sz="3200" b="1" dirty="0">
                <a:solidFill>
                  <a:srgbClr val="C3E088"/>
                </a:solidFill>
              </a:rPr>
              <a:t>We’re here when you need </a:t>
            </a:r>
            <a:r>
              <a:rPr lang="en-GB" sz="3200" b="1" dirty="0" smtClean="0">
                <a:solidFill>
                  <a:srgbClr val="C3E088"/>
                </a:solidFill>
              </a:rPr>
              <a:t>us</a:t>
            </a:r>
            <a:endParaRPr lang="en-GB" sz="2400" b="1" dirty="0">
              <a:solidFill>
                <a:srgbClr val="0070C0"/>
              </a:solidFill>
              <a:hlinkClick r:id="rId4"/>
            </a:endParaRPr>
          </a:p>
          <a:p>
            <a:pPr>
              <a:spcBef>
                <a:spcPts val="1200"/>
              </a:spcBef>
            </a:pPr>
            <a:r>
              <a:rPr lang="en-GB" sz="2400" dirty="0"/>
              <a:t>Don’t ignore the </a:t>
            </a:r>
            <a:r>
              <a:rPr lang="en-GB" sz="2400" dirty="0" smtClean="0"/>
              <a:t>problem</a:t>
            </a:r>
            <a:endParaRPr lang="en-GB" sz="2400" dirty="0"/>
          </a:p>
          <a:p>
            <a:pPr>
              <a:spcBef>
                <a:spcPts val="1200"/>
              </a:spcBef>
            </a:pPr>
            <a:r>
              <a:rPr lang="en-GB" sz="2400" dirty="0"/>
              <a:t>Talk to companies that you owe money </a:t>
            </a:r>
            <a:r>
              <a:rPr lang="en-GB" sz="2400" dirty="0" smtClean="0"/>
              <a:t>to</a:t>
            </a:r>
            <a:endParaRPr lang="en-GB" sz="2400" dirty="0"/>
          </a:p>
          <a:p>
            <a:pPr>
              <a:spcBef>
                <a:spcPts val="1200"/>
              </a:spcBef>
            </a:pPr>
            <a:r>
              <a:rPr lang="en-GB" sz="2400" dirty="0"/>
              <a:t>Priority Services – for you or a family </a:t>
            </a:r>
            <a:r>
              <a:rPr lang="en-GB" sz="2400" dirty="0" smtClean="0"/>
              <a:t>member</a:t>
            </a:r>
          </a:p>
          <a:p>
            <a:r>
              <a:rPr lang="en-GB" sz="2400" dirty="0"/>
              <a:t> </a:t>
            </a:r>
            <a:endParaRPr lang="en-GB" sz="2400" dirty="0" smtClean="0"/>
          </a:p>
          <a:p>
            <a:r>
              <a:rPr lang="en-GB" sz="2400" b="1" dirty="0" smtClean="0"/>
              <a:t>For information about the help and support available at United Utilities, please see our website: </a:t>
            </a:r>
            <a:r>
              <a:rPr lang="en-GB" sz="2400" b="1" dirty="0" smtClean="0">
                <a:solidFill>
                  <a:srgbClr val="0070C0"/>
                </a:solidFill>
                <a:hlinkClick r:id="rId4"/>
              </a:rPr>
              <a:t>https</a:t>
            </a:r>
            <a:r>
              <a:rPr lang="en-GB" sz="2400" b="1" dirty="0">
                <a:solidFill>
                  <a:srgbClr val="0070C0"/>
                </a:solidFill>
                <a:hlinkClick r:id="rId4"/>
              </a:rPr>
              <a:t>://www.unitedutilities.com</a:t>
            </a:r>
            <a:r>
              <a:rPr lang="en-GB" sz="2400" b="1" dirty="0" smtClean="0">
                <a:solidFill>
                  <a:srgbClr val="0070C0"/>
                </a:solidFill>
                <a:hlinkClick r:id="rId4"/>
              </a:rPr>
              <a:t>/</a:t>
            </a:r>
            <a:r>
              <a:rPr lang="en-GB" sz="2400" b="1" dirty="0" smtClean="0">
                <a:solidFill>
                  <a:srgbClr val="0070C0"/>
                </a:solidFill>
              </a:rPr>
              <a:t> </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952" y="2811729"/>
            <a:ext cx="2924947" cy="2464372"/>
          </a:xfrm>
          <a:prstGeom prst="rect">
            <a:avLst/>
          </a:prstGeom>
        </p:spPr>
      </p:pic>
    </p:spTree>
    <p:extLst>
      <p:ext uri="{BB962C8B-B14F-4D97-AF65-F5344CB8AC3E}">
        <p14:creationId xmlns:p14="http://schemas.microsoft.com/office/powerpoint/2010/main" val="3286207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310" r="49"/>
          <a:stretch/>
        </p:blipFill>
        <p:spPr>
          <a:xfrm>
            <a:off x="-64350" y="0"/>
            <a:ext cx="12256350" cy="6876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2653" y="2071880"/>
            <a:ext cx="6088443" cy="166758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6122" y="3646116"/>
            <a:ext cx="4345289" cy="740588"/>
          </a:xfrm>
          <a:prstGeom prst="rect">
            <a:avLst/>
          </a:prstGeom>
        </p:spPr>
      </p:pic>
    </p:spTree>
    <p:extLst>
      <p:ext uri="{BB962C8B-B14F-4D97-AF65-F5344CB8AC3E}">
        <p14:creationId xmlns:p14="http://schemas.microsoft.com/office/powerpoint/2010/main" val="324886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5">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563F"/>
      </a:hlink>
      <a:folHlink>
        <a:srgbClr val="00563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BC55B7547C6F204E9C3BBC6E1CE83921" ma:contentTypeVersion="13" ma:contentTypeDescription="Create a new document." ma:contentTypeScope="" ma:versionID="6546a3bd350a16fdcfac560bb30eec93">
  <xsd:schema xmlns:xsd="http://www.w3.org/2001/XMLSchema" xmlns:xs="http://www.w3.org/2001/XMLSchema" xmlns:p="http://schemas.microsoft.com/office/2006/metadata/properties" xmlns:ns2="db9525ab-d42f-49f6-b821-20929a58080b" xmlns:ns3="8f3bf723-137d-4f76-b61a-a8c9c3da23ed" targetNamespace="http://schemas.microsoft.com/office/2006/metadata/properties" ma:root="true" ma:fieldsID="0ac95aae9a912d29f7769fe7caa9c75c" ns2:_="" ns3:_="">
    <xsd:import namespace="db9525ab-d42f-49f6-b821-20929a58080b"/>
    <xsd:import namespace="8f3bf723-137d-4f76-b61a-a8c9c3da23ed"/>
    <xsd:element name="properties">
      <xsd:complexType>
        <xsd:sequence>
          <xsd:element name="documentManagement">
            <xsd:complexType>
              <xsd:all>
                <xsd:element ref="ns2:Created_x0020_By_x0020_SP10" minOccurs="0"/>
                <xsd:element ref="ns2:Modify_x0020_By_x0020_SP10" minOccurs="0"/>
                <xsd:element ref="ns2:Migrated_x0020_Date" minOccurs="0"/>
                <xsd:element ref="ns3:Classification"/>
                <xsd:element ref="ns3:Classificationexpiration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9525ab-d42f-49f6-b821-20929a58080b" elementFormDefault="qualified">
    <xsd:import namespace="http://schemas.microsoft.com/office/2006/documentManagement/types"/>
    <xsd:import namespace="http://schemas.microsoft.com/office/infopath/2007/PartnerControls"/>
    <xsd:element name="Created_x0020_By_x0020_SP10" ma:index="8" nillable="true" ma:displayName="Created By SP10" ma:internalName="Created_x0020_By_x0020_SP10">
      <xsd:simpleType>
        <xsd:restriction base="dms:Text"/>
      </xsd:simpleType>
    </xsd:element>
    <xsd:element name="Modify_x0020_By_x0020_SP10" ma:index="9" nillable="true" ma:displayName="Modify By SP10" ma:internalName="Modify_x0020_By_x0020_SP10">
      <xsd:simpleType>
        <xsd:restriction base="dms:Text"/>
      </xsd:simpleType>
    </xsd:element>
    <xsd:element name="Migrated_x0020_Date" ma:index="10" nillable="true" ma:displayName="Migrated Date" ma:internalName="Migrated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f3bf723-137d-4f76-b61a-a8c9c3da23ed" elementFormDefault="qualified">
    <xsd:import namespace="http://schemas.microsoft.com/office/2006/documentManagement/types"/>
    <xsd:import namespace="http://schemas.microsoft.com/office/infopath/2007/PartnerControls"/>
    <xsd:element name="Classification" ma:index="11" ma:displayName="Classification" ma:internalName="Classification">
      <xsd:simpleType>
        <xsd:restriction base="dms:Choice">
          <xsd:enumeration value="Internal Use"/>
          <xsd:enumeration value="Public"/>
          <xsd:enumeration value="UU Confidential"/>
        </xsd:restriction>
      </xsd:simpleType>
    </xsd:element>
    <xsd:element name="Classificationexpirationdate" ma:index="12" nillable="true" ma:displayName="Classification expiration date" ma:internalName="Classificationexpirationdate">
      <xsd:simpleType>
        <xsd:restriction base="dms:DateTime"/>
      </xsd:simpleType>
    </xsd:element>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Modify_x0020_By_x0020_SP10 xmlns="db9525ab-d42f-49f6-b821-20929a58080b" xsi:nil="true"/>
    <Classificationexpirationdate xmlns="8f3bf723-137d-4f76-b61a-a8c9c3da23ed" xsi:nil="true"/>
    <Migrated_x0020_Date xmlns="db9525ab-d42f-49f6-b821-20929a58080b" xsi:nil="true"/>
    <Created_x0020_By_x0020_SP10 xmlns="db9525ab-d42f-49f6-b821-20929a58080b" xsi:nil="true"/>
    <Classification xmlns="8f3bf723-137d-4f76-b61a-a8c9c3da23ed">Internal Use</Classification>
  </documentManagement>
</p:properties>
</file>

<file path=customXml/itemProps1.xml><?xml version="1.0" encoding="utf-8"?>
<ds:datastoreItem xmlns:ds="http://schemas.openxmlformats.org/officeDocument/2006/customXml" ds:itemID="{3C6EA13E-C96D-4557-B4DB-7C5407CA0980}">
  <ds:schemaRefs>
    <ds:schemaRef ds:uri="http://schemas.microsoft.com/sharepoint/v3/contenttype/forms"/>
  </ds:schemaRefs>
</ds:datastoreItem>
</file>

<file path=customXml/itemProps2.xml><?xml version="1.0" encoding="utf-8"?>
<ds:datastoreItem xmlns:ds="http://schemas.openxmlformats.org/officeDocument/2006/customXml" ds:itemID="{53526682-2B5B-43F9-B356-D0DA9B74BB48}">
  <ds:schemaRefs>
    <ds:schemaRef ds:uri="http://schemas.microsoft.com/sharepoint/events"/>
  </ds:schemaRefs>
</ds:datastoreItem>
</file>

<file path=customXml/itemProps3.xml><?xml version="1.0" encoding="utf-8"?>
<ds:datastoreItem xmlns:ds="http://schemas.openxmlformats.org/officeDocument/2006/customXml" ds:itemID="{774E317A-543F-445E-8ECB-24A693C106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9525ab-d42f-49f6-b821-20929a58080b"/>
    <ds:schemaRef ds:uri="8f3bf723-137d-4f76-b61a-a8c9c3da23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81AE849-7A63-4FDB-8833-69FDBF16250A}">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db9525ab-d42f-49f6-b821-20929a58080b"/>
    <ds:schemaRef ds:uri="http://schemas.microsoft.com/office/infopath/2007/PartnerControls"/>
    <ds:schemaRef ds:uri="http://purl.org/dc/elements/1.1/"/>
    <ds:schemaRef ds:uri="8f3bf723-137d-4f76-b61a-a8c9c3da23e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2672</TotalTime>
  <Words>667</Words>
  <Application>Microsoft Office PowerPoint</Application>
  <PresentationFormat>Widescreen</PresentationFormat>
  <Paragraphs>93</Paragraphs>
  <Slides>8</Slides>
  <Notes>8</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Utilities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your money</dc:title>
  <dc:creator>Moffatt, Katie</dc:creator>
  <cp:lastModifiedBy>Emma_Tharme</cp:lastModifiedBy>
  <cp:revision>130</cp:revision>
  <cp:lastPrinted>2018-08-24T08:59:43Z</cp:lastPrinted>
  <dcterms:created xsi:type="dcterms:W3CDTF">2018-08-09T15:34:44Z</dcterms:created>
  <dcterms:modified xsi:type="dcterms:W3CDTF">2019-01-18T12:04:25Z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0x010100BC55B7547C6F204E9C3BBC6E1CE83921</vt:lpwstr>
  </property>
  <property fmtid="{D5CDD505-2E9C-101B-9397-08002B2CF9AE}" pid="3" name="_dlc_DocIdItemGuid">
    <vt:lpwstr>8c3b4586-e365-4738-b701-9cac04b53991</vt:lpwstr>
  </property>
  <property fmtid="{D5CDD505-2E9C-101B-9397-08002B2CF9AE}" pid="4" name="_dlc_DocId">
    <vt:lpwstr>Y72U6FY3H6JX-1603823128-185</vt:lpwstr>
  </property>
  <property fmtid="{D5CDD505-2E9C-101B-9397-08002B2CF9AE}" pid="5" name="_dlc_DocIdUrl">
    <vt:lpwstr>https://uusp/UU/Customer/psc/_layouts/15/DocIdRedir.aspx?ID=Y72U6FY3H6JX-1603823128-185, Y72U6FY3H6JX-1603823128-185</vt:lpwstr>
  </property>
</Properties>
</file>