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sldIdLst>
    <p:sldId id="291" r:id="rId6"/>
    <p:sldId id="292" r:id="rId7"/>
    <p:sldId id="287" r:id="rId8"/>
    <p:sldId id="288" r:id="rId9"/>
    <p:sldId id="293" r:id="rId10"/>
    <p:sldId id="283" r:id="rId11"/>
    <p:sldId id="294" r:id="rId12"/>
    <p:sldId id="286" r:id="rId13"/>
    <p:sldId id="295" r:id="rId14"/>
    <p:sldId id="285" r:id="rId15"/>
    <p:sldId id="296" r:id="rId16"/>
    <p:sldId id="284" r:id="rId17"/>
    <p:sldId id="297" r:id="rId18"/>
    <p:sldId id="276" r:id="rId19"/>
    <p:sldId id="290" r:id="rId20"/>
    <p:sldId id="264" r:id="rId21"/>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E1B3A57-63E3-4FFF-AE8D-DC6F61AD5856}">
          <p14:sldIdLst>
            <p14:sldId id="291"/>
            <p14:sldId id="292"/>
            <p14:sldId id="287"/>
            <p14:sldId id="288"/>
            <p14:sldId id="293"/>
            <p14:sldId id="283"/>
            <p14:sldId id="294"/>
            <p14:sldId id="286"/>
            <p14:sldId id="295"/>
            <p14:sldId id="285"/>
            <p14:sldId id="296"/>
            <p14:sldId id="284"/>
            <p14:sldId id="297"/>
            <p14:sldId id="276"/>
            <p14:sldId id="290"/>
            <p14:sldId id="2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lagher, Colin" initials="GC"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F"/>
    <a:srgbClr val="DBD9D6"/>
    <a:srgbClr val="67CFE3"/>
    <a:srgbClr val="56C7E3"/>
    <a:srgbClr val="15AAE0"/>
    <a:srgbClr val="00563F"/>
    <a:srgbClr val="003E52"/>
    <a:srgbClr val="9ACAEB"/>
    <a:srgbClr val="7C98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57" autoAdjust="0"/>
    <p:restoredTop sz="74190" autoAdjust="0"/>
  </p:normalViewPr>
  <p:slideViewPr>
    <p:cSldViewPr snapToGrid="0">
      <p:cViewPr varScale="1">
        <p:scale>
          <a:sx n="66" d="100"/>
          <a:sy n="66" d="100"/>
        </p:scale>
        <p:origin x="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5625E4D0-4EB5-4869-855A-286F6C4334BE}" type="datetimeFigureOut">
              <a:rPr lang="en-GB" smtClean="0"/>
              <a:t>21/10/2019</a:t>
            </a:fld>
            <a:endParaRPr lang="en-GB"/>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2CC82B2C-39D2-4558-B6B6-95C08AAB04E3}" type="slidenum">
              <a:rPr lang="en-GB" smtClean="0"/>
              <a:t>‹#›</a:t>
            </a:fld>
            <a:endParaRPr lang="en-GB"/>
          </a:p>
        </p:txBody>
      </p:sp>
    </p:spTree>
    <p:extLst>
      <p:ext uri="{BB962C8B-B14F-4D97-AF65-F5344CB8AC3E}">
        <p14:creationId xmlns:p14="http://schemas.microsoft.com/office/powerpoint/2010/main" val="190068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1</a:t>
            </a:fld>
            <a:endParaRPr lang="en-GB"/>
          </a:p>
        </p:txBody>
      </p:sp>
    </p:spTree>
    <p:extLst>
      <p:ext uri="{BB962C8B-B14F-4D97-AF65-F5344CB8AC3E}">
        <p14:creationId xmlns:p14="http://schemas.microsoft.com/office/powerpoint/2010/main" val="1364364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Read out each sentence – ask the participants to stand up if they think a sentence is true, or remain seated if they think it is false.</a:t>
            </a:r>
          </a:p>
          <a:p>
            <a:pPr marL="0" indent="0">
              <a:buFont typeface="Arial" panose="020B0604020202020204" pitchFamily="34" charset="0"/>
              <a:buNone/>
            </a:pPr>
            <a:r>
              <a:rPr lang="en-GB" baseline="0" dirty="0" smtClean="0"/>
              <a:t> </a:t>
            </a:r>
          </a:p>
          <a:p>
            <a:pPr marL="171450" indent="-171450">
              <a:buFont typeface="Arial" panose="020B0604020202020204" pitchFamily="34" charset="0"/>
              <a:buChar char="•"/>
            </a:pPr>
            <a:r>
              <a:rPr lang="en-GB" baseline="0" dirty="0" smtClean="0"/>
              <a:t>Tell the participants the right answer at the end of each sentence and explain the reason – discuss with the group if they have questions.</a:t>
            </a:r>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CC82B2C-39D2-4558-B6B6-95C08AAB04E3}" type="slidenum">
              <a:rPr lang="en-GB" smtClean="0"/>
              <a:t>10</a:t>
            </a:fld>
            <a:endParaRPr lang="en-GB"/>
          </a:p>
        </p:txBody>
      </p:sp>
    </p:spTree>
    <p:extLst>
      <p:ext uri="{BB962C8B-B14F-4D97-AF65-F5344CB8AC3E}">
        <p14:creationId xmlns:p14="http://schemas.microsoft.com/office/powerpoint/2010/main" val="3162098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Read out each sentence – ask the participants to stand up if they think a sentence is true, or remain seated if they think it is false.</a:t>
            </a:r>
          </a:p>
          <a:p>
            <a:pPr marL="0" indent="0">
              <a:buFont typeface="Arial" panose="020B0604020202020204" pitchFamily="34" charset="0"/>
              <a:buNone/>
            </a:pPr>
            <a:r>
              <a:rPr lang="en-GB" baseline="0" dirty="0" smtClean="0"/>
              <a:t> </a:t>
            </a:r>
          </a:p>
          <a:p>
            <a:pPr marL="171450" indent="-171450">
              <a:buFont typeface="Arial" panose="020B0604020202020204" pitchFamily="34" charset="0"/>
              <a:buChar char="•"/>
            </a:pPr>
            <a:r>
              <a:rPr lang="en-GB" baseline="0" dirty="0" smtClean="0"/>
              <a:t>Tell the participants the right answer at the end of each sentence and explain the reason – discuss with the group if they have questions.</a:t>
            </a:r>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CC82B2C-39D2-4558-B6B6-95C08AAB04E3}" type="slidenum">
              <a:rPr lang="en-GB" smtClean="0"/>
              <a:t>11</a:t>
            </a:fld>
            <a:endParaRPr lang="en-GB"/>
          </a:p>
        </p:txBody>
      </p:sp>
    </p:spTree>
    <p:extLst>
      <p:ext uri="{BB962C8B-B14F-4D97-AF65-F5344CB8AC3E}">
        <p14:creationId xmlns:p14="http://schemas.microsoft.com/office/powerpoint/2010/main" val="105289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Read out each sentence – ask the participants to stand up if they think a sentence is true, or remain seated if they think it is false.</a:t>
            </a:r>
          </a:p>
          <a:p>
            <a:pPr marL="0" indent="0">
              <a:buFont typeface="Arial" panose="020B0604020202020204" pitchFamily="34" charset="0"/>
              <a:buNone/>
            </a:pPr>
            <a:r>
              <a:rPr lang="en-GB" baseline="0" dirty="0" smtClean="0"/>
              <a:t> </a:t>
            </a:r>
          </a:p>
          <a:p>
            <a:pPr marL="171450" indent="-171450">
              <a:buFont typeface="Arial" panose="020B0604020202020204" pitchFamily="34" charset="0"/>
              <a:buChar char="•"/>
            </a:pPr>
            <a:r>
              <a:rPr lang="en-GB" baseline="0" dirty="0" smtClean="0"/>
              <a:t>Tell the participants the right answer at the end of each sentence and explain the reason – discuss with the group if they have questions.</a:t>
            </a:r>
          </a:p>
          <a:p>
            <a:pPr marL="0" indent="0">
              <a:buFont typeface="Arial" panose="020B0604020202020204" pitchFamily="34" charset="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12</a:t>
            </a:fld>
            <a:endParaRPr lang="en-GB"/>
          </a:p>
        </p:txBody>
      </p:sp>
    </p:spTree>
    <p:extLst>
      <p:ext uri="{BB962C8B-B14F-4D97-AF65-F5344CB8AC3E}">
        <p14:creationId xmlns:p14="http://schemas.microsoft.com/office/powerpoint/2010/main" val="373858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Read out each sentence – ask the participants to stand up if they think a sentence is true, or remain seated if they think it is false.</a:t>
            </a:r>
          </a:p>
          <a:p>
            <a:pPr marL="0" indent="0">
              <a:buFont typeface="Arial" panose="020B0604020202020204" pitchFamily="34" charset="0"/>
              <a:buNone/>
            </a:pPr>
            <a:r>
              <a:rPr lang="en-GB" baseline="0" dirty="0" smtClean="0"/>
              <a:t> </a:t>
            </a:r>
          </a:p>
          <a:p>
            <a:pPr marL="171450" indent="-171450">
              <a:buFont typeface="Arial" panose="020B0604020202020204" pitchFamily="34" charset="0"/>
              <a:buChar char="•"/>
            </a:pPr>
            <a:r>
              <a:rPr lang="en-GB" baseline="0" dirty="0" smtClean="0"/>
              <a:t>Tell the participants the right answer at the end of each sentence and explain the reason – discuss with the group if they have questions.</a:t>
            </a:r>
          </a:p>
          <a:p>
            <a:pPr marL="0" indent="0">
              <a:buFont typeface="Arial" panose="020B0604020202020204" pitchFamily="34" charset="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13</a:t>
            </a:fld>
            <a:endParaRPr lang="en-GB"/>
          </a:p>
        </p:txBody>
      </p:sp>
    </p:spTree>
    <p:extLst>
      <p:ext uri="{BB962C8B-B14F-4D97-AF65-F5344CB8AC3E}">
        <p14:creationId xmlns:p14="http://schemas.microsoft.com/office/powerpoint/2010/main" val="97542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Explain</a:t>
            </a:r>
            <a:r>
              <a:rPr lang="en-GB" baseline="0" dirty="0" smtClean="0"/>
              <a:t> that there are a number of organisations that provide help and support if people need advice.</a:t>
            </a:r>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14</a:t>
            </a:fld>
            <a:endParaRPr lang="en-GB"/>
          </a:p>
        </p:txBody>
      </p:sp>
    </p:spTree>
    <p:extLst>
      <p:ext uri="{BB962C8B-B14F-4D97-AF65-F5344CB8AC3E}">
        <p14:creationId xmlns:p14="http://schemas.microsoft.com/office/powerpoint/2010/main" val="2239740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important thing</a:t>
            </a:r>
            <a:r>
              <a:rPr lang="en-GB" baseline="0" dirty="0" smtClean="0"/>
              <a:t> to remember if you’re finding it hard to pay your bills is - </a:t>
            </a:r>
            <a:r>
              <a:rPr lang="en-GB" b="0" baseline="0" dirty="0" smtClean="0"/>
              <a:t>don’t ignore the problem</a:t>
            </a:r>
            <a:r>
              <a:rPr lang="en-GB" baseline="0" dirty="0" smtClean="0"/>
              <a:t>. Debts very rarely disappear all by themselves! And if you don’t pay your bills, this will give you a bad credit score which makes it much harder to apply for a loan or get a new mobile phone contract</a:t>
            </a:r>
          </a:p>
          <a:p>
            <a:endParaRPr lang="en-GB" baseline="0" dirty="0" smtClean="0"/>
          </a:p>
          <a:p>
            <a:r>
              <a:rPr lang="en-GB" baseline="0" dirty="0" smtClean="0"/>
              <a:t>If you’re ever struggling to pay your water bill, the good news is that United Utilities have lots of ways we can help. This could include delaying your payments, reducing your bill or setting up a payment plan which makes your bill easier to pay. Paying your water bill by Direct Debit will also reduce your bill by £5 a year.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Remember,</a:t>
            </a:r>
            <a:r>
              <a:rPr lang="en-GB" baseline="0" dirty="0" smtClean="0"/>
              <a:t> m</a:t>
            </a:r>
            <a:r>
              <a:rPr lang="en-GB" dirty="0" smtClean="0"/>
              <a:t>ost companies you deal</a:t>
            </a:r>
            <a:r>
              <a:rPr lang="en-GB" baseline="0" dirty="0" smtClean="0"/>
              <a:t> with </a:t>
            </a:r>
            <a:r>
              <a:rPr lang="en-GB" dirty="0" smtClean="0"/>
              <a:t>will help if you’re struggling</a:t>
            </a:r>
            <a:r>
              <a:rPr lang="en-GB" baseline="0" dirty="0" smtClean="0"/>
              <a:t> with your bills so always give them a call as soon as you have a problem. Companies have nothing to gain by you falling behind with your payments and will always try to help.</a:t>
            </a:r>
            <a:endParaRPr lang="en-GB" dirty="0" smtClean="0"/>
          </a:p>
          <a:p>
            <a:endParaRPr lang="en-GB" dirty="0" smtClean="0"/>
          </a:p>
          <a:p>
            <a:r>
              <a:rPr lang="en-GB" dirty="0" smtClean="0"/>
              <a:t>If you or a family</a:t>
            </a:r>
            <a:r>
              <a:rPr lang="en-GB" baseline="0" dirty="0" smtClean="0"/>
              <a:t> member need additional support due to disability, mental health issues, debt or age, please let us know. We can then register you for our Priority Services scheme which means you benefit from additional free services related to your water and wastewater services. Your energy company will also have a priority services scheme you can register for.</a:t>
            </a:r>
            <a:endParaRPr lang="en-GB" dirty="0" smtClean="0"/>
          </a:p>
        </p:txBody>
      </p:sp>
      <p:sp>
        <p:nvSpPr>
          <p:cNvPr id="4" name="Slide Number Placeholder 3"/>
          <p:cNvSpPr>
            <a:spLocks noGrp="1"/>
          </p:cNvSpPr>
          <p:nvPr>
            <p:ph type="sldNum" sz="quarter" idx="10"/>
          </p:nvPr>
        </p:nvSpPr>
        <p:spPr/>
        <p:txBody>
          <a:bodyPr/>
          <a:lstStyle/>
          <a:p>
            <a:fld id="{2CC82B2C-39D2-4558-B6B6-95C08AAB04E3}" type="slidenum">
              <a:rPr lang="en-GB" smtClean="0"/>
              <a:t>15</a:t>
            </a:fld>
            <a:endParaRPr lang="en-GB"/>
          </a:p>
        </p:txBody>
      </p:sp>
    </p:spTree>
    <p:extLst>
      <p:ext uri="{BB962C8B-B14F-4D97-AF65-F5344CB8AC3E}">
        <p14:creationId xmlns:p14="http://schemas.microsoft.com/office/powerpoint/2010/main" val="2095178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Briefly</a:t>
            </a:r>
            <a:r>
              <a:rPr lang="en-GB" baseline="0" dirty="0" smtClean="0"/>
              <a:t> discuss what has been r</a:t>
            </a:r>
            <a:r>
              <a:rPr lang="en-GB" dirty="0" smtClean="0"/>
              <a:t>un through in the session and answer any</a:t>
            </a:r>
            <a:r>
              <a:rPr lang="en-GB" baseline="0" dirty="0" smtClean="0"/>
              <a:t> questions with the group to ensure they have understood the content.</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r>
              <a:rPr lang="en-GB" baseline="0" dirty="0" smtClean="0"/>
              <a:t>Ask each of the participants for one thing that they have learnt today.</a:t>
            </a:r>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16</a:t>
            </a:fld>
            <a:endParaRPr lang="en-GB"/>
          </a:p>
        </p:txBody>
      </p:sp>
    </p:spTree>
    <p:extLst>
      <p:ext uri="{BB962C8B-B14F-4D97-AF65-F5344CB8AC3E}">
        <p14:creationId xmlns:p14="http://schemas.microsoft.com/office/powerpoint/2010/main" val="203426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Explain what</a:t>
            </a:r>
            <a:r>
              <a:rPr lang="en-GB" baseline="0" dirty="0" smtClean="0"/>
              <a:t> the money management module is expected to help with.</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Highlight that this is one lesson out of five and briefly what the other lessons include. </a:t>
            </a:r>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2</a:t>
            </a:fld>
            <a:endParaRPr lang="en-GB"/>
          </a:p>
        </p:txBody>
      </p:sp>
    </p:spTree>
    <p:extLst>
      <p:ext uri="{BB962C8B-B14F-4D97-AF65-F5344CB8AC3E}">
        <p14:creationId xmlns:p14="http://schemas.microsoft.com/office/powerpoint/2010/main" val="17446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Ask</a:t>
            </a:r>
            <a:r>
              <a:rPr lang="en-GB" baseline="0" dirty="0" smtClean="0"/>
              <a:t> the group to work in teams to come up with a one sentence definition of what they think debt is.</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r>
              <a:rPr lang="en-GB" baseline="0" dirty="0" smtClean="0"/>
              <a:t>Ask each team to share their sentence before showing the definition.</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Discuss what the group think of the definition and what it means.</a:t>
            </a:r>
            <a:endParaRPr lang="en-GB" dirty="0" smtClean="0"/>
          </a:p>
          <a:p>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3</a:t>
            </a:fld>
            <a:endParaRPr lang="en-GB"/>
          </a:p>
        </p:txBody>
      </p:sp>
    </p:spTree>
    <p:extLst>
      <p:ext uri="{BB962C8B-B14F-4D97-AF65-F5344CB8AC3E}">
        <p14:creationId xmlns:p14="http://schemas.microsoft.com/office/powerpoint/2010/main" val="91984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Read out each sentence – ask the participants to stand up if they think a sentence is true, or remain seated if they think it is false.</a:t>
            </a:r>
          </a:p>
          <a:p>
            <a:pPr marL="0" indent="0">
              <a:buFont typeface="Arial" panose="020B0604020202020204" pitchFamily="34" charset="0"/>
              <a:buNone/>
            </a:pPr>
            <a:r>
              <a:rPr lang="en-GB" baseline="0" dirty="0" smtClean="0"/>
              <a:t> </a:t>
            </a:r>
          </a:p>
          <a:p>
            <a:pPr marL="171450" indent="-171450">
              <a:buFont typeface="Arial" panose="020B0604020202020204" pitchFamily="34" charset="0"/>
              <a:buChar char="•"/>
            </a:pPr>
            <a:r>
              <a:rPr lang="en-GB" baseline="0" dirty="0" smtClean="0"/>
              <a:t>Tell the participants the right answer at the end of each sentence and explain the reason – discuss with the group if they have questions.</a:t>
            </a:r>
          </a:p>
          <a:p>
            <a:pPr marL="0" indent="0">
              <a:buFont typeface="Arial" panose="020B0604020202020204" pitchFamily="34" charset="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4</a:t>
            </a:fld>
            <a:endParaRPr lang="en-GB"/>
          </a:p>
        </p:txBody>
      </p:sp>
    </p:spTree>
    <p:extLst>
      <p:ext uri="{BB962C8B-B14F-4D97-AF65-F5344CB8AC3E}">
        <p14:creationId xmlns:p14="http://schemas.microsoft.com/office/powerpoint/2010/main" val="383491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Read out each sentence – ask the participants to stand up if they think a sentence is true, or remain seated if they think it is false.</a:t>
            </a:r>
          </a:p>
          <a:p>
            <a:pPr marL="0" indent="0">
              <a:buFont typeface="Arial" panose="020B0604020202020204" pitchFamily="34" charset="0"/>
              <a:buNone/>
            </a:pPr>
            <a:r>
              <a:rPr lang="en-GB" baseline="0" dirty="0" smtClean="0"/>
              <a:t> </a:t>
            </a:r>
          </a:p>
          <a:p>
            <a:pPr marL="171450" indent="-171450">
              <a:buFont typeface="Arial" panose="020B0604020202020204" pitchFamily="34" charset="0"/>
              <a:buChar char="•"/>
            </a:pPr>
            <a:r>
              <a:rPr lang="en-GB" baseline="0" dirty="0" smtClean="0"/>
              <a:t>Tell the participants the right answer at the end of each sentence and explain the reason – discuss with the group if they have questions.</a:t>
            </a:r>
          </a:p>
          <a:p>
            <a:pPr marL="0" indent="0">
              <a:buFont typeface="Arial" panose="020B0604020202020204" pitchFamily="34" charset="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5</a:t>
            </a:fld>
            <a:endParaRPr lang="en-GB"/>
          </a:p>
        </p:txBody>
      </p:sp>
    </p:spTree>
    <p:extLst>
      <p:ext uri="{BB962C8B-B14F-4D97-AF65-F5344CB8AC3E}">
        <p14:creationId xmlns:p14="http://schemas.microsoft.com/office/powerpoint/2010/main" val="226302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Read out each sentence – ask the participants to stand up if they think a sentence is true, or remain seated if they think it is false.</a:t>
            </a:r>
          </a:p>
          <a:p>
            <a:pPr marL="0" indent="0">
              <a:buFont typeface="Arial" panose="020B0604020202020204" pitchFamily="34" charset="0"/>
              <a:buNone/>
            </a:pPr>
            <a:r>
              <a:rPr lang="en-GB" baseline="0" dirty="0" smtClean="0"/>
              <a:t> </a:t>
            </a:r>
          </a:p>
          <a:p>
            <a:pPr marL="171450" indent="-171450">
              <a:buFont typeface="Arial" panose="020B0604020202020204" pitchFamily="34" charset="0"/>
              <a:buChar char="•"/>
            </a:pPr>
            <a:r>
              <a:rPr lang="en-GB" baseline="0" dirty="0" smtClean="0"/>
              <a:t>Tell the participants the right answer at the end of each sentence and explain the reason – discuss with the group if they have questions.</a:t>
            </a:r>
          </a:p>
          <a:p>
            <a:pPr marL="0" indent="0">
              <a:buFont typeface="Arial" panose="020B0604020202020204" pitchFamily="34" charset="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6</a:t>
            </a:fld>
            <a:endParaRPr lang="en-GB"/>
          </a:p>
        </p:txBody>
      </p:sp>
    </p:spTree>
    <p:extLst>
      <p:ext uri="{BB962C8B-B14F-4D97-AF65-F5344CB8AC3E}">
        <p14:creationId xmlns:p14="http://schemas.microsoft.com/office/powerpoint/2010/main" val="216685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Read out each sentence – ask the participants to stand up if they think a sentence is true, or remain seated if they think it is false.</a:t>
            </a:r>
          </a:p>
          <a:p>
            <a:pPr marL="0" indent="0">
              <a:buFont typeface="Arial" panose="020B0604020202020204" pitchFamily="34" charset="0"/>
              <a:buNone/>
            </a:pPr>
            <a:r>
              <a:rPr lang="en-GB" baseline="0" dirty="0" smtClean="0"/>
              <a:t> </a:t>
            </a:r>
          </a:p>
          <a:p>
            <a:pPr marL="171450" indent="-171450">
              <a:buFont typeface="Arial" panose="020B0604020202020204" pitchFamily="34" charset="0"/>
              <a:buChar char="•"/>
            </a:pPr>
            <a:r>
              <a:rPr lang="en-GB" baseline="0" dirty="0" smtClean="0"/>
              <a:t>Tell the participants the right answer at the end of each sentence and explain the reason – discuss with the group if they have questions.</a:t>
            </a:r>
          </a:p>
          <a:p>
            <a:pPr marL="0" indent="0">
              <a:buFont typeface="Arial" panose="020B0604020202020204" pitchFamily="34" charset="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7</a:t>
            </a:fld>
            <a:endParaRPr lang="en-GB"/>
          </a:p>
        </p:txBody>
      </p:sp>
    </p:spTree>
    <p:extLst>
      <p:ext uri="{BB962C8B-B14F-4D97-AF65-F5344CB8AC3E}">
        <p14:creationId xmlns:p14="http://schemas.microsoft.com/office/powerpoint/2010/main" val="114369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Read out each sentence – ask the participants to stand up if they think a sentence is true, or remain seated if they think it is false.</a:t>
            </a:r>
          </a:p>
          <a:p>
            <a:pPr marL="0" indent="0">
              <a:buFont typeface="Arial" panose="020B0604020202020204" pitchFamily="34" charset="0"/>
              <a:buNone/>
            </a:pPr>
            <a:r>
              <a:rPr lang="en-GB" baseline="0" dirty="0" smtClean="0"/>
              <a:t> </a:t>
            </a:r>
          </a:p>
          <a:p>
            <a:pPr marL="171450" indent="-171450">
              <a:buFont typeface="Arial" panose="020B0604020202020204" pitchFamily="34" charset="0"/>
              <a:buChar char="•"/>
            </a:pPr>
            <a:r>
              <a:rPr lang="en-GB" baseline="0" dirty="0" smtClean="0"/>
              <a:t>Tell the participants the right answer at the end of each sentence and explain the reason – discuss with the group if they have questions.</a:t>
            </a:r>
          </a:p>
          <a:p>
            <a:pPr marL="0" indent="0">
              <a:buFont typeface="Arial" panose="020B0604020202020204" pitchFamily="34" charset="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8</a:t>
            </a:fld>
            <a:endParaRPr lang="en-GB"/>
          </a:p>
        </p:txBody>
      </p:sp>
    </p:spTree>
    <p:extLst>
      <p:ext uri="{BB962C8B-B14F-4D97-AF65-F5344CB8AC3E}">
        <p14:creationId xmlns:p14="http://schemas.microsoft.com/office/powerpoint/2010/main" val="95648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Read out each sentence – ask the participants to stand up if they think a sentence is true, or remain seated if they think it is false.</a:t>
            </a:r>
          </a:p>
          <a:p>
            <a:pPr marL="0" indent="0">
              <a:buFont typeface="Arial" panose="020B0604020202020204" pitchFamily="34" charset="0"/>
              <a:buNone/>
            </a:pPr>
            <a:r>
              <a:rPr lang="en-GB" baseline="0" dirty="0" smtClean="0"/>
              <a:t> </a:t>
            </a:r>
          </a:p>
          <a:p>
            <a:pPr marL="171450" indent="-171450">
              <a:buFont typeface="Arial" panose="020B0604020202020204" pitchFamily="34" charset="0"/>
              <a:buChar char="•"/>
            </a:pPr>
            <a:r>
              <a:rPr lang="en-GB" baseline="0" dirty="0" smtClean="0"/>
              <a:t>Tell the participants the right answer at the end of each sentence and explain the reason – discuss with the group if they have questions.</a:t>
            </a:r>
          </a:p>
          <a:p>
            <a:pPr marL="0" indent="0">
              <a:buFont typeface="Arial" panose="020B0604020202020204" pitchFamily="34" charset="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9</a:t>
            </a:fld>
            <a:endParaRPr lang="en-GB"/>
          </a:p>
        </p:txBody>
      </p:sp>
    </p:spTree>
    <p:extLst>
      <p:ext uri="{BB962C8B-B14F-4D97-AF65-F5344CB8AC3E}">
        <p14:creationId xmlns:p14="http://schemas.microsoft.com/office/powerpoint/2010/main" val="1111620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0A5972-7004-45F6-A25A-0465ADAB3CBC}"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50910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A5972-7004-45F6-A25A-0465ADAB3CBC}" type="datetimeFigureOut">
              <a:rPr lang="en-GB" smtClean="0"/>
              <a:t>21/10/2019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898937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0A5972-7004-45F6-A25A-0465ADAB3CBC}"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1923969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0A5972-7004-45F6-A25A-0465ADAB3CBC}"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407392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0A5972-7004-45F6-A25A-0465ADAB3CBC}"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219288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A5972-7004-45F6-A25A-0465ADAB3CBC}"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57105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0A5972-7004-45F6-A25A-0465ADAB3CBC}" type="datetimeFigureOut">
              <a:rPr lang="en-GB" smtClean="0"/>
              <a:t>21/10/2019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10331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0A5972-7004-45F6-A25A-0465ADAB3CBC}" type="datetimeFigureOut">
              <a:rPr lang="en-GB" smtClean="0"/>
              <a:t>21/10/2019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19218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0A5972-7004-45F6-A25A-0465ADAB3CBC}" type="datetimeFigureOut">
              <a:rPr lang="en-GB" smtClean="0"/>
              <a:t>21/10/2019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644256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userDrawn="1"/>
        </p:nvSpPr>
        <p:spPr>
          <a:xfrm rot="5400000">
            <a:off x="-23649" y="-6925"/>
            <a:ext cx="1926900" cy="1879603"/>
          </a:xfrm>
          <a:prstGeom prst="triangle">
            <a:avLst>
              <a:gd name="adj" fmla="val 443"/>
            </a:avLst>
          </a:prstGeom>
          <a:solidFill>
            <a:srgbClr val="56C7E3"/>
          </a:solidFill>
          <a:ln>
            <a:noFill/>
          </a:ln>
          <a:effectLst>
            <a:outerShdw blurRad="495300" dist="50800" dir="5400000" algn="ctr" rotWithShape="0">
              <a:srgbClr val="003E52">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userDrawn="1"/>
        </p:nvSpPr>
        <p:spPr>
          <a:xfrm rot="18900000">
            <a:off x="-73835" y="463598"/>
            <a:ext cx="1445279" cy="461665"/>
          </a:xfrm>
          <a:prstGeom prst="rect">
            <a:avLst/>
          </a:prstGeom>
          <a:noFill/>
        </p:spPr>
        <p:txBody>
          <a:bodyPr wrap="square" rtlCol="0">
            <a:spAutoFit/>
          </a:bodyPr>
          <a:lstStyle/>
          <a:p>
            <a:pPr algn="ctr"/>
            <a:r>
              <a:rPr lang="en-GB" sz="2400" b="1" dirty="0" smtClean="0">
                <a:solidFill>
                  <a:schemeClr val="bg1"/>
                </a:solidFill>
              </a:rPr>
              <a:t>ACTIVITY</a:t>
            </a:r>
            <a:endParaRPr lang="en-GB" sz="2400" b="1" dirty="0">
              <a:solidFill>
                <a:schemeClr val="bg1"/>
              </a:solidFill>
            </a:endParaRPr>
          </a:p>
        </p:txBody>
      </p:sp>
    </p:spTree>
    <p:extLst>
      <p:ext uri="{BB962C8B-B14F-4D97-AF65-F5344CB8AC3E}">
        <p14:creationId xmlns:p14="http://schemas.microsoft.com/office/powerpoint/2010/main" val="14511577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67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userDrawn="1"/>
        </p:nvSpPr>
        <p:spPr>
          <a:xfrm rot="5400000">
            <a:off x="-23649" y="-6925"/>
            <a:ext cx="1926900" cy="1879603"/>
          </a:xfrm>
          <a:prstGeom prst="triangle">
            <a:avLst>
              <a:gd name="adj" fmla="val 443"/>
            </a:avLst>
          </a:prstGeom>
          <a:solidFill>
            <a:srgbClr val="00A1DF"/>
          </a:solidFill>
          <a:ln>
            <a:noFill/>
          </a:ln>
          <a:effectLst>
            <a:outerShdw blurRad="495300" dist="50800" dir="5400000" algn="ctr" rotWithShape="0">
              <a:srgbClr val="003E52">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userDrawn="1"/>
        </p:nvSpPr>
        <p:spPr>
          <a:xfrm rot="18900000">
            <a:off x="-73835" y="463598"/>
            <a:ext cx="1445279" cy="461665"/>
          </a:xfrm>
          <a:prstGeom prst="rect">
            <a:avLst/>
          </a:prstGeom>
          <a:noFill/>
        </p:spPr>
        <p:txBody>
          <a:bodyPr wrap="square" rtlCol="0">
            <a:spAutoFit/>
          </a:bodyPr>
          <a:lstStyle/>
          <a:p>
            <a:pPr algn="ctr"/>
            <a:r>
              <a:rPr lang="en-GB" sz="2400" b="1" dirty="0" smtClean="0">
                <a:solidFill>
                  <a:schemeClr val="bg1"/>
                </a:solidFill>
              </a:rPr>
              <a:t>ACTIVITY</a:t>
            </a:r>
            <a:endParaRPr lang="en-GB" sz="2400" b="1" dirty="0">
              <a:solidFill>
                <a:schemeClr val="bg1"/>
              </a:solidFill>
            </a:endParaRPr>
          </a:p>
        </p:txBody>
      </p:sp>
    </p:spTree>
    <p:extLst>
      <p:ext uri="{BB962C8B-B14F-4D97-AF65-F5344CB8AC3E}">
        <p14:creationId xmlns:p14="http://schemas.microsoft.com/office/powerpoint/2010/main" val="5027746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A5972-7004-45F6-A25A-0465ADAB3CBC}" type="datetimeFigureOut">
              <a:rPr lang="en-GB" smtClean="0"/>
              <a:t>21/10/2019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3544488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A5972-7004-45F6-A25A-0465ADAB3CBC}" type="datetimeFigureOut">
              <a:rPr lang="en-GB" smtClean="0"/>
              <a:t>21/10/2019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7A16B-9601-4055-B4DC-19B54E5D49F0}" type="slidenum">
              <a:rPr lang="en-GB" smtClean="0"/>
              <a:t>‹#›</a:t>
            </a:fld>
            <a:endParaRPr lang="en-GB"/>
          </a:p>
        </p:txBody>
      </p:sp>
    </p:spTree>
    <p:extLst>
      <p:ext uri="{BB962C8B-B14F-4D97-AF65-F5344CB8AC3E}">
        <p14:creationId xmlns:p14="http://schemas.microsoft.com/office/powerpoint/2010/main" val="3362500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hyperlink" Target="https://www.citizensadvice.org.uk/" TargetMode="External"/><Relationship Id="rId3" Type="http://schemas.openxmlformats.org/officeDocument/2006/relationships/image" Target="../media/image28.png"/><Relationship Id="rId7" Type="http://schemas.openxmlformats.org/officeDocument/2006/relationships/hyperlink" Target="https://www.moneyadviceservice.org.uk/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moneysavingexpert.com/" TargetMode="External"/><Relationship Id="rId5" Type="http://schemas.openxmlformats.org/officeDocument/2006/relationships/image" Target="../media/image30.png"/><Relationship Id="rId10" Type="http://schemas.openxmlformats.org/officeDocument/2006/relationships/image" Target="../media/image32.png"/><Relationship Id="rId4" Type="http://schemas.openxmlformats.org/officeDocument/2006/relationships/image" Target="../media/image29.jpe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www.unitedutilities.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image" Target="../media/image15.png"/><Relationship Id="rId5" Type="http://schemas.openxmlformats.org/officeDocument/2006/relationships/image" Target="../media/image18.png"/><Relationship Id="rId10"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1.png"/><Relationship Id="rId4" Type="http://schemas.openxmlformats.org/officeDocument/2006/relationships/image" Target="../media/image21.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309" r="22177"/>
          <a:stretch/>
        </p:blipFill>
        <p:spPr>
          <a:xfrm>
            <a:off x="2640751" y="0"/>
            <a:ext cx="9551249" cy="6876000"/>
          </a:xfrm>
          <a:prstGeom prst="rect">
            <a:avLst/>
          </a:prstGeom>
        </p:spPr>
      </p:pic>
      <p:sp>
        <p:nvSpPr>
          <p:cNvPr id="3" name="Rectangle 2"/>
          <p:cNvSpPr/>
          <p:nvPr/>
        </p:nvSpPr>
        <p:spPr>
          <a:xfrm>
            <a:off x="0" y="0"/>
            <a:ext cx="4559300" cy="6876000"/>
          </a:xfrm>
          <a:prstGeom prst="rect">
            <a:avLst/>
          </a:prstGeom>
          <a:solidFill>
            <a:srgbClr val="15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88665" y="400098"/>
            <a:ext cx="1944000" cy="340131"/>
          </a:xfrm>
          <a:prstGeom prst="rect">
            <a:avLst/>
          </a:prstGeom>
          <a:solidFill>
            <a:srgbClr val="67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50" y="5599343"/>
            <a:ext cx="1662851" cy="784490"/>
          </a:xfrm>
          <a:prstGeom prst="rect">
            <a:avLst/>
          </a:prstGeom>
        </p:spPr>
      </p:pic>
      <p:sp>
        <p:nvSpPr>
          <p:cNvPr id="8" name="Title 1"/>
          <p:cNvSpPr txBox="1">
            <a:spLocks/>
          </p:cNvSpPr>
          <p:nvPr/>
        </p:nvSpPr>
        <p:spPr>
          <a:xfrm>
            <a:off x="388666" y="412798"/>
            <a:ext cx="3223452" cy="53305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smtClean="0">
                <a:solidFill>
                  <a:schemeClr val="bg1"/>
                </a:solidFill>
                <a:latin typeface="+mn-lt"/>
              </a:rPr>
              <a:t>Curriculum for Life   </a:t>
            </a:r>
            <a:r>
              <a:rPr lang="en-GB" sz="1800" dirty="0" smtClean="0">
                <a:solidFill>
                  <a:schemeClr val="bg1"/>
                </a:solidFill>
                <a:latin typeface="+mn-lt"/>
              </a:rPr>
              <a:t>Session 1</a:t>
            </a:r>
            <a:endParaRPr lang="en-GB" sz="1800" dirty="0">
              <a:solidFill>
                <a:schemeClr val="bg1"/>
              </a:solidFill>
              <a:latin typeface="+mn-lt"/>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35" y="2590722"/>
            <a:ext cx="3712509" cy="1636824"/>
          </a:xfrm>
          <a:prstGeom prst="rect">
            <a:avLst/>
          </a:prstGeom>
        </p:spPr>
      </p:pic>
      <p:grpSp>
        <p:nvGrpSpPr>
          <p:cNvPr id="6" name="Group 5"/>
          <p:cNvGrpSpPr/>
          <p:nvPr/>
        </p:nvGrpSpPr>
        <p:grpSpPr>
          <a:xfrm>
            <a:off x="9101280" y="5791200"/>
            <a:ext cx="2817859" cy="1084800"/>
            <a:chOff x="8602916" y="5599343"/>
            <a:chExt cx="3316224" cy="1276657"/>
          </a:xfrm>
        </p:grpSpPr>
        <p:sp>
          <p:nvSpPr>
            <p:cNvPr id="5" name="Rectangle 4"/>
            <p:cNvSpPr/>
            <p:nvPr/>
          </p:nvSpPr>
          <p:spPr>
            <a:xfrm>
              <a:off x="8602916" y="5599343"/>
              <a:ext cx="3316224" cy="127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2685" y="5868034"/>
              <a:ext cx="2814221" cy="584128"/>
            </a:xfrm>
            <a:prstGeom prst="rect">
              <a:avLst/>
            </a:prstGeom>
          </p:spPr>
        </p:pic>
      </p:grpSp>
    </p:spTree>
    <p:extLst>
      <p:ext uri="{BB962C8B-B14F-4D97-AF65-F5344CB8AC3E}">
        <p14:creationId xmlns:p14="http://schemas.microsoft.com/office/powerpoint/2010/main" val="2010391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2306300" y="-96697"/>
            <a:ext cx="3737512" cy="6954697"/>
            <a:chOff x="8496300" y="-96697"/>
            <a:chExt cx="3737512" cy="6954697"/>
          </a:xfrm>
        </p:grpSpPr>
        <p:sp>
          <p:nvSpPr>
            <p:cNvPr id="25" name="Rectangle 24"/>
            <p:cNvSpPr/>
            <p:nvPr/>
          </p:nvSpPr>
          <p:spPr>
            <a:xfrm>
              <a:off x="8496300" y="0"/>
              <a:ext cx="3695700" cy="6858000"/>
            </a:xfrm>
            <a:prstGeom prst="rect">
              <a:avLst/>
            </a:prstGeom>
            <a:solidFill>
              <a:srgbClr val="56C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108452" y="-96697"/>
              <a:ext cx="2125360" cy="2125360"/>
            </a:xfrm>
            <a:prstGeom prst="rect">
              <a:avLst/>
            </a:prstGeom>
          </p:spPr>
        </p:pic>
        <p:sp>
          <p:nvSpPr>
            <p:cNvPr id="27" name="Rectangle 26"/>
            <p:cNvSpPr/>
            <p:nvPr/>
          </p:nvSpPr>
          <p:spPr>
            <a:xfrm>
              <a:off x="8769350" y="3883536"/>
              <a:ext cx="2851150" cy="1631216"/>
            </a:xfrm>
            <a:prstGeom prst="rect">
              <a:avLst/>
            </a:prstGeom>
          </p:spPr>
          <p:txBody>
            <a:bodyPr wrap="square">
              <a:spAutoFit/>
            </a:bodyPr>
            <a:lstStyle/>
            <a:p>
              <a:r>
                <a:rPr lang="en-GB" sz="2000" dirty="0">
                  <a:solidFill>
                    <a:schemeClr val="bg1"/>
                  </a:solidFill>
                </a:rPr>
                <a:t>Mobile phone companies check your credit score before deciding whether to give you a shiny </a:t>
              </a:r>
              <a:br>
                <a:rPr lang="en-GB" sz="2000" dirty="0">
                  <a:solidFill>
                    <a:schemeClr val="bg1"/>
                  </a:solidFill>
                </a:rPr>
              </a:br>
              <a:r>
                <a:rPr lang="en-GB" sz="2000" dirty="0">
                  <a:solidFill>
                    <a:schemeClr val="bg1"/>
                  </a:solidFill>
                </a:rPr>
                <a:t>new phone.</a:t>
              </a: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4039" y="2478060"/>
              <a:ext cx="1319681" cy="740007"/>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1871" y="3253814"/>
              <a:ext cx="1199710" cy="553610"/>
            </a:xfrm>
            <a:prstGeom prst="rect">
              <a:avLst/>
            </a:prstGeom>
          </p:spPr>
        </p:pic>
      </p:grpSp>
      <p:sp>
        <p:nvSpPr>
          <p:cNvPr id="8" name="Rectangle 7"/>
          <p:cNvSpPr/>
          <p:nvPr/>
        </p:nvSpPr>
        <p:spPr>
          <a:xfrm>
            <a:off x="1119936" y="3269218"/>
            <a:ext cx="7077914" cy="2086725"/>
          </a:xfrm>
          <a:prstGeom prst="rect">
            <a:avLst/>
          </a:prstGeom>
        </p:spPr>
        <p:txBody>
          <a:bodyPr wrap="square">
            <a:spAutoFit/>
          </a:bodyPr>
          <a:lstStyle/>
          <a:p>
            <a:pPr>
              <a:lnSpc>
                <a:spcPct val="90000"/>
              </a:lnSpc>
            </a:pPr>
            <a:r>
              <a:rPr lang="en-GB" sz="4800" b="1" dirty="0">
                <a:solidFill>
                  <a:schemeClr val="bg1"/>
                </a:solidFill>
              </a:rPr>
              <a:t>Your credit score will affect whether you can get a mobile phone contract</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71139" y="2585048"/>
            <a:ext cx="1566050" cy="2224157"/>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2944" y="2085825"/>
            <a:ext cx="1676390" cy="3427632"/>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88418" y="4986289"/>
            <a:ext cx="214759" cy="214759"/>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06727" y="5201048"/>
            <a:ext cx="214759" cy="214759"/>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0068" y="2302276"/>
            <a:ext cx="5470655" cy="1013801"/>
          </a:xfrm>
          <a:prstGeom prst="rect">
            <a:avLst/>
          </a:prstGeom>
        </p:spPr>
      </p:pic>
    </p:spTree>
    <p:extLst>
      <p:ext uri="{BB962C8B-B14F-4D97-AF65-F5344CB8AC3E}">
        <p14:creationId xmlns:p14="http://schemas.microsoft.com/office/powerpoint/2010/main" val="315421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750"/>
                                        <p:tgtEl>
                                          <p:spTgt spid="20"/>
                                        </p:tgtEl>
                                      </p:cBhvr>
                                    </p:animEffect>
                                    <p:anim calcmode="lin" valueType="num">
                                      <p:cBhvr>
                                        <p:cTn id="11" dur="750" fill="hold"/>
                                        <p:tgtEl>
                                          <p:spTgt spid="20"/>
                                        </p:tgtEl>
                                        <p:attrNameLst>
                                          <p:attrName>ppt_x</p:attrName>
                                        </p:attrNameLst>
                                      </p:cBhvr>
                                      <p:tavLst>
                                        <p:tav tm="0">
                                          <p:val>
                                            <p:strVal val="#ppt_x"/>
                                          </p:val>
                                        </p:tav>
                                        <p:tav tm="100000">
                                          <p:val>
                                            <p:strVal val="#ppt_x"/>
                                          </p:val>
                                        </p:tav>
                                      </p:tavLst>
                                    </p:anim>
                                    <p:anim calcmode="lin" valueType="num">
                                      <p:cBhvr>
                                        <p:cTn id="12" dur="750" fill="hold"/>
                                        <p:tgtEl>
                                          <p:spTgt spid="20"/>
                                        </p:tgtEl>
                                        <p:attrNameLst>
                                          <p:attrName>ppt_y</p:attrName>
                                        </p:attrNameLst>
                                      </p:cBhvr>
                                      <p:tavLst>
                                        <p:tav tm="0">
                                          <p:val>
                                            <p:strVal val="#ppt_y-.1"/>
                                          </p:val>
                                        </p:tav>
                                        <p:tav tm="100000">
                                          <p:val>
                                            <p:strVal val="#ppt_y"/>
                                          </p:val>
                                        </p:tav>
                                      </p:tavLst>
                                    </p:anim>
                                  </p:childTnLst>
                                </p:cTn>
                              </p:par>
                              <p:par>
                                <p:cTn id="13" presetID="12" presetClass="entr" presetSubtype="8"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53" presetClass="entr" presetSubtype="16" fill="hold" nodeType="withEffect">
                                  <p:stCondLst>
                                    <p:cond delay="3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nodeType="withEffect">
                                  <p:stCondLst>
                                    <p:cond delay="80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750"/>
                                        <p:tgtEl>
                                          <p:spTgt spid="20"/>
                                        </p:tgtEl>
                                        <p:attrNameLst>
                                          <p:attrName>ppt_w</p:attrName>
                                        </p:attrNameLst>
                                      </p:cBhvr>
                                      <p:tavLst>
                                        <p:tav tm="0">
                                          <p:val>
                                            <p:strVal val="ppt_w"/>
                                          </p:val>
                                        </p:tav>
                                        <p:tav tm="100000">
                                          <p:val>
                                            <p:fltVal val="0"/>
                                          </p:val>
                                        </p:tav>
                                      </p:tavLst>
                                    </p:anim>
                                    <p:anim calcmode="lin" valueType="num">
                                      <p:cBhvr>
                                        <p:cTn id="31" dur="750"/>
                                        <p:tgtEl>
                                          <p:spTgt spid="20"/>
                                        </p:tgtEl>
                                        <p:attrNameLst>
                                          <p:attrName>ppt_h</p:attrName>
                                        </p:attrNameLst>
                                      </p:cBhvr>
                                      <p:tavLst>
                                        <p:tav tm="0">
                                          <p:val>
                                            <p:strVal val="ppt_h"/>
                                          </p:val>
                                        </p:tav>
                                        <p:tav tm="100000">
                                          <p:val>
                                            <p:fltVal val="0"/>
                                          </p:val>
                                        </p:tav>
                                      </p:tavLst>
                                    </p:anim>
                                    <p:animEffect transition="out" filter="fade">
                                      <p:cBhvr>
                                        <p:cTn id="32" dur="750"/>
                                        <p:tgtEl>
                                          <p:spTgt spid="20"/>
                                        </p:tgtEl>
                                      </p:cBhvr>
                                    </p:animEffect>
                                    <p:set>
                                      <p:cBhvr>
                                        <p:cTn id="33" dur="1" fill="hold">
                                          <p:stCondLst>
                                            <p:cond delay="749"/>
                                          </p:stCondLst>
                                        </p:cTn>
                                        <p:tgtEl>
                                          <p:spTgt spid="20"/>
                                        </p:tgtEl>
                                        <p:attrNameLst>
                                          <p:attrName>style.visibility</p:attrName>
                                        </p:attrNameLst>
                                      </p:cBhvr>
                                      <p:to>
                                        <p:strVal val="hidden"/>
                                      </p:to>
                                    </p:set>
                                  </p:childTnLst>
                                </p:cTn>
                              </p:par>
                              <p:par>
                                <p:cTn id="34" presetID="53" presetClass="exit" presetSubtype="32" fill="hold" nodeType="withEffect">
                                  <p:stCondLst>
                                    <p:cond delay="0"/>
                                  </p:stCondLst>
                                  <p:childTnLst>
                                    <p:anim calcmode="lin" valueType="num">
                                      <p:cBhvr>
                                        <p:cTn id="35" dur="750"/>
                                        <p:tgtEl>
                                          <p:spTgt spid="16"/>
                                        </p:tgtEl>
                                        <p:attrNameLst>
                                          <p:attrName>ppt_w</p:attrName>
                                        </p:attrNameLst>
                                      </p:cBhvr>
                                      <p:tavLst>
                                        <p:tav tm="0">
                                          <p:val>
                                            <p:strVal val="ppt_w"/>
                                          </p:val>
                                        </p:tav>
                                        <p:tav tm="100000">
                                          <p:val>
                                            <p:fltVal val="0"/>
                                          </p:val>
                                        </p:tav>
                                      </p:tavLst>
                                    </p:anim>
                                    <p:anim calcmode="lin" valueType="num">
                                      <p:cBhvr>
                                        <p:cTn id="36" dur="750"/>
                                        <p:tgtEl>
                                          <p:spTgt spid="16"/>
                                        </p:tgtEl>
                                        <p:attrNameLst>
                                          <p:attrName>ppt_h</p:attrName>
                                        </p:attrNameLst>
                                      </p:cBhvr>
                                      <p:tavLst>
                                        <p:tav tm="0">
                                          <p:val>
                                            <p:strVal val="ppt_h"/>
                                          </p:val>
                                        </p:tav>
                                        <p:tav tm="100000">
                                          <p:val>
                                            <p:fltVal val="0"/>
                                          </p:val>
                                        </p:tav>
                                      </p:tavLst>
                                    </p:anim>
                                    <p:animEffect transition="out" filter="fade">
                                      <p:cBhvr>
                                        <p:cTn id="37" dur="750"/>
                                        <p:tgtEl>
                                          <p:spTgt spid="16"/>
                                        </p:tgtEl>
                                      </p:cBhvr>
                                    </p:animEffect>
                                    <p:set>
                                      <p:cBhvr>
                                        <p:cTn id="38" dur="1" fill="hold">
                                          <p:stCondLst>
                                            <p:cond delay="749"/>
                                          </p:stCondLst>
                                        </p:cTn>
                                        <p:tgtEl>
                                          <p:spTgt spid="16"/>
                                        </p:tgtEl>
                                        <p:attrNameLst>
                                          <p:attrName>style.visibility</p:attrName>
                                        </p:attrNameLst>
                                      </p:cBhvr>
                                      <p:to>
                                        <p:strVal val="hidden"/>
                                      </p:to>
                                    </p:set>
                                  </p:childTnLst>
                                </p:cTn>
                              </p:par>
                              <p:par>
                                <p:cTn id="39" presetID="53" presetClass="exit" presetSubtype="32" fill="hold" nodeType="withEffect">
                                  <p:stCondLst>
                                    <p:cond delay="0"/>
                                  </p:stCondLst>
                                  <p:childTnLst>
                                    <p:anim calcmode="lin" valueType="num">
                                      <p:cBhvr>
                                        <p:cTn id="40" dur="750"/>
                                        <p:tgtEl>
                                          <p:spTgt spid="21"/>
                                        </p:tgtEl>
                                        <p:attrNameLst>
                                          <p:attrName>ppt_w</p:attrName>
                                        </p:attrNameLst>
                                      </p:cBhvr>
                                      <p:tavLst>
                                        <p:tav tm="0">
                                          <p:val>
                                            <p:strVal val="ppt_w"/>
                                          </p:val>
                                        </p:tav>
                                        <p:tav tm="100000">
                                          <p:val>
                                            <p:fltVal val="0"/>
                                          </p:val>
                                        </p:tav>
                                      </p:tavLst>
                                    </p:anim>
                                    <p:anim calcmode="lin" valueType="num">
                                      <p:cBhvr>
                                        <p:cTn id="41" dur="750"/>
                                        <p:tgtEl>
                                          <p:spTgt spid="21"/>
                                        </p:tgtEl>
                                        <p:attrNameLst>
                                          <p:attrName>ppt_h</p:attrName>
                                        </p:attrNameLst>
                                      </p:cBhvr>
                                      <p:tavLst>
                                        <p:tav tm="0">
                                          <p:val>
                                            <p:strVal val="ppt_h"/>
                                          </p:val>
                                        </p:tav>
                                        <p:tav tm="100000">
                                          <p:val>
                                            <p:fltVal val="0"/>
                                          </p:val>
                                        </p:tav>
                                      </p:tavLst>
                                    </p:anim>
                                    <p:animEffect transition="out" filter="fade">
                                      <p:cBhvr>
                                        <p:cTn id="42" dur="750"/>
                                        <p:tgtEl>
                                          <p:spTgt spid="21"/>
                                        </p:tgtEl>
                                      </p:cBhvr>
                                    </p:animEffect>
                                    <p:set>
                                      <p:cBhvr>
                                        <p:cTn id="43" dur="1" fill="hold">
                                          <p:stCondLst>
                                            <p:cond delay="749"/>
                                          </p:stCondLst>
                                        </p:cTn>
                                        <p:tgtEl>
                                          <p:spTgt spid="21"/>
                                        </p:tgtEl>
                                        <p:attrNameLst>
                                          <p:attrName>style.visibility</p:attrName>
                                        </p:attrNameLst>
                                      </p:cBhvr>
                                      <p:to>
                                        <p:strVal val="hidden"/>
                                      </p:to>
                                    </p:set>
                                  </p:childTnLst>
                                </p:cTn>
                              </p:par>
                              <p:par>
                                <p:cTn id="44" presetID="53" presetClass="exit" presetSubtype="32" fill="hold" nodeType="withEffect">
                                  <p:stCondLst>
                                    <p:cond delay="0"/>
                                  </p:stCondLst>
                                  <p:childTnLst>
                                    <p:anim calcmode="lin" valueType="num">
                                      <p:cBhvr>
                                        <p:cTn id="45" dur="750"/>
                                        <p:tgtEl>
                                          <p:spTgt spid="22"/>
                                        </p:tgtEl>
                                        <p:attrNameLst>
                                          <p:attrName>ppt_w</p:attrName>
                                        </p:attrNameLst>
                                      </p:cBhvr>
                                      <p:tavLst>
                                        <p:tav tm="0">
                                          <p:val>
                                            <p:strVal val="ppt_w"/>
                                          </p:val>
                                        </p:tav>
                                        <p:tav tm="100000">
                                          <p:val>
                                            <p:fltVal val="0"/>
                                          </p:val>
                                        </p:tav>
                                      </p:tavLst>
                                    </p:anim>
                                    <p:anim calcmode="lin" valueType="num">
                                      <p:cBhvr>
                                        <p:cTn id="46" dur="750"/>
                                        <p:tgtEl>
                                          <p:spTgt spid="22"/>
                                        </p:tgtEl>
                                        <p:attrNameLst>
                                          <p:attrName>ppt_h</p:attrName>
                                        </p:attrNameLst>
                                      </p:cBhvr>
                                      <p:tavLst>
                                        <p:tav tm="0">
                                          <p:val>
                                            <p:strVal val="ppt_h"/>
                                          </p:val>
                                        </p:tav>
                                        <p:tav tm="100000">
                                          <p:val>
                                            <p:fltVal val="0"/>
                                          </p:val>
                                        </p:tav>
                                      </p:tavLst>
                                    </p:anim>
                                    <p:animEffect transition="out" filter="fade">
                                      <p:cBhvr>
                                        <p:cTn id="47" dur="750"/>
                                        <p:tgtEl>
                                          <p:spTgt spid="22"/>
                                        </p:tgtEl>
                                      </p:cBhvr>
                                    </p:animEffect>
                                    <p:set>
                                      <p:cBhvr>
                                        <p:cTn id="48" dur="1" fill="hold">
                                          <p:stCondLst>
                                            <p:cond delay="749"/>
                                          </p:stCondLst>
                                        </p:cTn>
                                        <p:tgtEl>
                                          <p:spTgt spid="22"/>
                                        </p:tgtEl>
                                        <p:attrNameLst>
                                          <p:attrName>style.visibility</p:attrName>
                                        </p:attrNameLst>
                                      </p:cBhvr>
                                      <p:to>
                                        <p:strVal val="hidden"/>
                                      </p:to>
                                    </p:set>
                                  </p:childTnLst>
                                </p:cTn>
                              </p:par>
                              <p:par>
                                <p:cTn id="49" presetID="35" presetClass="path" presetSubtype="0" accel="50000" decel="50000" fill="hold" nodeType="withEffect">
                                  <p:stCondLst>
                                    <p:cond delay="0"/>
                                  </p:stCondLst>
                                  <p:childTnLst>
                                    <p:animMotion origin="layout" path="M 5E-6 1.11111E-6 L -0.03112 0.02731 " pathEditMode="relative" rAng="0" ptsTypes="AA">
                                      <p:cBhvr>
                                        <p:cTn id="50" dur="750" fill="hold"/>
                                        <p:tgtEl>
                                          <p:spTgt spid="16"/>
                                        </p:tgtEl>
                                        <p:attrNameLst>
                                          <p:attrName>ppt_x</p:attrName>
                                          <p:attrName>ppt_y</p:attrName>
                                        </p:attrNameLst>
                                      </p:cBhvr>
                                      <p:rCtr x="-1563" y="1366"/>
                                    </p:animMotion>
                                  </p:childTnLst>
                                </p:cTn>
                              </p:par>
                              <p:par>
                                <p:cTn id="51" presetID="35" presetClass="path" presetSubtype="0" accel="50000" decel="50000" fill="hold" nodeType="withEffect">
                                  <p:stCondLst>
                                    <p:cond delay="250"/>
                                  </p:stCondLst>
                                  <p:childTnLst>
                                    <p:animMotion origin="layout" path="M -2.08333E-7 -4.07407E-6 L -0.31263 -4.07407E-6 " pathEditMode="relative" rAng="0" ptsTypes="AA">
                                      <p:cBhvr>
                                        <p:cTn id="52" dur="1000" fill="hold"/>
                                        <p:tgtEl>
                                          <p:spTgt spid="24"/>
                                        </p:tgtEl>
                                        <p:attrNameLst>
                                          <p:attrName>ppt_x</p:attrName>
                                          <p:attrName>ppt_y</p:attrName>
                                        </p:attrNameLst>
                                      </p:cBhvr>
                                      <p:rCtr x="-156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454488" y="-96697"/>
            <a:ext cx="3737512" cy="6954697"/>
            <a:chOff x="8496300" y="-96697"/>
            <a:chExt cx="3737512" cy="6954697"/>
          </a:xfrm>
        </p:grpSpPr>
        <p:sp>
          <p:nvSpPr>
            <p:cNvPr id="25" name="Rectangle 24"/>
            <p:cNvSpPr/>
            <p:nvPr/>
          </p:nvSpPr>
          <p:spPr>
            <a:xfrm>
              <a:off x="8496300" y="0"/>
              <a:ext cx="3695700" cy="6858000"/>
            </a:xfrm>
            <a:prstGeom prst="rect">
              <a:avLst/>
            </a:prstGeom>
            <a:solidFill>
              <a:srgbClr val="56C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108452" y="-96697"/>
              <a:ext cx="2125360" cy="2125360"/>
            </a:xfrm>
            <a:prstGeom prst="rect">
              <a:avLst/>
            </a:prstGeom>
          </p:spPr>
        </p:pic>
        <p:sp>
          <p:nvSpPr>
            <p:cNvPr id="27" name="Rectangle 26"/>
            <p:cNvSpPr/>
            <p:nvPr/>
          </p:nvSpPr>
          <p:spPr>
            <a:xfrm>
              <a:off x="8769350" y="3883536"/>
              <a:ext cx="2851150" cy="1631216"/>
            </a:xfrm>
            <a:prstGeom prst="rect">
              <a:avLst/>
            </a:prstGeom>
          </p:spPr>
          <p:txBody>
            <a:bodyPr wrap="square">
              <a:spAutoFit/>
            </a:bodyPr>
            <a:lstStyle/>
            <a:p>
              <a:r>
                <a:rPr lang="en-GB" sz="2000" dirty="0">
                  <a:solidFill>
                    <a:schemeClr val="bg1"/>
                  </a:solidFill>
                </a:rPr>
                <a:t>Mobile phone companies check your credit score before deciding whether to give you a shiny </a:t>
              </a:r>
              <a:br>
                <a:rPr lang="en-GB" sz="2000" dirty="0">
                  <a:solidFill>
                    <a:schemeClr val="bg1"/>
                  </a:solidFill>
                </a:rPr>
              </a:br>
              <a:r>
                <a:rPr lang="en-GB" sz="2000" dirty="0">
                  <a:solidFill>
                    <a:schemeClr val="bg1"/>
                  </a:solidFill>
                </a:rPr>
                <a:t>new phone.</a:t>
              </a: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4039" y="2478060"/>
              <a:ext cx="1319681" cy="740007"/>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1871" y="3253814"/>
              <a:ext cx="1199710" cy="553610"/>
            </a:xfrm>
            <a:prstGeom prst="rect">
              <a:avLst/>
            </a:prstGeom>
          </p:spPr>
        </p:pic>
      </p:grpSp>
      <p:sp>
        <p:nvSpPr>
          <p:cNvPr id="8" name="Rectangle 7"/>
          <p:cNvSpPr/>
          <p:nvPr/>
        </p:nvSpPr>
        <p:spPr>
          <a:xfrm>
            <a:off x="1119936" y="3269218"/>
            <a:ext cx="7077914" cy="2086725"/>
          </a:xfrm>
          <a:prstGeom prst="rect">
            <a:avLst/>
          </a:prstGeom>
        </p:spPr>
        <p:txBody>
          <a:bodyPr wrap="square">
            <a:spAutoFit/>
          </a:bodyPr>
          <a:lstStyle/>
          <a:p>
            <a:pPr>
              <a:lnSpc>
                <a:spcPct val="90000"/>
              </a:lnSpc>
            </a:pPr>
            <a:r>
              <a:rPr lang="en-GB" sz="4800" b="1" dirty="0">
                <a:solidFill>
                  <a:schemeClr val="bg1"/>
                </a:solidFill>
              </a:rPr>
              <a:t>Your credit score will affect whether you can get a mobile phone contract</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418" y="4986289"/>
            <a:ext cx="214759" cy="214759"/>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6727" y="5201048"/>
            <a:ext cx="214759" cy="214759"/>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0068" y="2302276"/>
            <a:ext cx="5470655" cy="1013801"/>
          </a:xfrm>
          <a:prstGeom prst="rect">
            <a:avLst/>
          </a:prstGeom>
        </p:spPr>
      </p:pic>
    </p:spTree>
    <p:extLst>
      <p:ext uri="{BB962C8B-B14F-4D97-AF65-F5344CB8AC3E}">
        <p14:creationId xmlns:p14="http://schemas.microsoft.com/office/powerpoint/2010/main" val="381796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53" presetClass="entr" presetSubtype="16" fill="hold" nodeType="withEffect">
                                  <p:stCondLst>
                                    <p:cond delay="30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par>
                                <p:cTn id="13" presetID="53" presetClass="entr" presetSubtype="16" fill="hold" nodeType="withEffect">
                                  <p:stCondLst>
                                    <p:cond delay="80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par>
                                <p:cTn id="18" presetID="53" presetClass="exit" presetSubtype="32" fill="hold" nodeType="withEffect">
                                  <p:stCondLst>
                                    <p:cond delay="0"/>
                                  </p:stCondLst>
                                  <p:childTnLst>
                                    <p:anim calcmode="lin" valueType="num">
                                      <p:cBhvr>
                                        <p:cTn id="19" dur="750"/>
                                        <p:tgtEl>
                                          <p:spTgt spid="21"/>
                                        </p:tgtEl>
                                        <p:attrNameLst>
                                          <p:attrName>ppt_w</p:attrName>
                                        </p:attrNameLst>
                                      </p:cBhvr>
                                      <p:tavLst>
                                        <p:tav tm="0">
                                          <p:val>
                                            <p:strVal val="ppt_w"/>
                                          </p:val>
                                        </p:tav>
                                        <p:tav tm="100000">
                                          <p:val>
                                            <p:fltVal val="0"/>
                                          </p:val>
                                        </p:tav>
                                      </p:tavLst>
                                    </p:anim>
                                    <p:anim calcmode="lin" valueType="num">
                                      <p:cBhvr>
                                        <p:cTn id="20" dur="750"/>
                                        <p:tgtEl>
                                          <p:spTgt spid="21"/>
                                        </p:tgtEl>
                                        <p:attrNameLst>
                                          <p:attrName>ppt_h</p:attrName>
                                        </p:attrNameLst>
                                      </p:cBhvr>
                                      <p:tavLst>
                                        <p:tav tm="0">
                                          <p:val>
                                            <p:strVal val="ppt_h"/>
                                          </p:val>
                                        </p:tav>
                                        <p:tav tm="100000">
                                          <p:val>
                                            <p:fltVal val="0"/>
                                          </p:val>
                                        </p:tav>
                                      </p:tavLst>
                                    </p:anim>
                                    <p:animEffect transition="out" filter="fade">
                                      <p:cBhvr>
                                        <p:cTn id="21" dur="750"/>
                                        <p:tgtEl>
                                          <p:spTgt spid="21"/>
                                        </p:tgtEl>
                                      </p:cBhvr>
                                    </p:animEffect>
                                    <p:set>
                                      <p:cBhvr>
                                        <p:cTn id="22" dur="1" fill="hold">
                                          <p:stCondLst>
                                            <p:cond delay="749"/>
                                          </p:stCondLst>
                                        </p:cTn>
                                        <p:tgtEl>
                                          <p:spTgt spid="21"/>
                                        </p:tgtEl>
                                        <p:attrNameLst>
                                          <p:attrName>style.visibility</p:attrName>
                                        </p:attrNameLst>
                                      </p:cBhvr>
                                      <p:to>
                                        <p:strVal val="hidden"/>
                                      </p:to>
                                    </p:set>
                                  </p:childTnLst>
                                </p:cTn>
                              </p:par>
                              <p:par>
                                <p:cTn id="23" presetID="53" presetClass="exit" presetSubtype="32" fill="hold" nodeType="withEffect">
                                  <p:stCondLst>
                                    <p:cond delay="0"/>
                                  </p:stCondLst>
                                  <p:childTnLst>
                                    <p:anim calcmode="lin" valueType="num">
                                      <p:cBhvr>
                                        <p:cTn id="24" dur="750"/>
                                        <p:tgtEl>
                                          <p:spTgt spid="22"/>
                                        </p:tgtEl>
                                        <p:attrNameLst>
                                          <p:attrName>ppt_w</p:attrName>
                                        </p:attrNameLst>
                                      </p:cBhvr>
                                      <p:tavLst>
                                        <p:tav tm="0">
                                          <p:val>
                                            <p:strVal val="ppt_w"/>
                                          </p:val>
                                        </p:tav>
                                        <p:tav tm="100000">
                                          <p:val>
                                            <p:fltVal val="0"/>
                                          </p:val>
                                        </p:tav>
                                      </p:tavLst>
                                    </p:anim>
                                    <p:anim calcmode="lin" valueType="num">
                                      <p:cBhvr>
                                        <p:cTn id="25" dur="750"/>
                                        <p:tgtEl>
                                          <p:spTgt spid="22"/>
                                        </p:tgtEl>
                                        <p:attrNameLst>
                                          <p:attrName>ppt_h</p:attrName>
                                        </p:attrNameLst>
                                      </p:cBhvr>
                                      <p:tavLst>
                                        <p:tav tm="0">
                                          <p:val>
                                            <p:strVal val="ppt_h"/>
                                          </p:val>
                                        </p:tav>
                                        <p:tav tm="100000">
                                          <p:val>
                                            <p:fltVal val="0"/>
                                          </p:val>
                                        </p:tav>
                                      </p:tavLst>
                                    </p:anim>
                                    <p:animEffect transition="out" filter="fade">
                                      <p:cBhvr>
                                        <p:cTn id="26" dur="750"/>
                                        <p:tgtEl>
                                          <p:spTgt spid="22"/>
                                        </p:tgtEl>
                                      </p:cBhvr>
                                    </p:animEffect>
                                    <p:set>
                                      <p:cBhvr>
                                        <p:cTn id="27" dur="1" fill="hold">
                                          <p:stCondLst>
                                            <p:cond delay="749"/>
                                          </p:stCondLst>
                                        </p:cTn>
                                        <p:tgtEl>
                                          <p:spTgt spid="22"/>
                                        </p:tgtEl>
                                        <p:attrNameLst>
                                          <p:attrName>style.visibility</p:attrName>
                                        </p:attrNameLst>
                                      </p:cBhvr>
                                      <p:to>
                                        <p:strVal val="hidden"/>
                                      </p:to>
                                    </p:set>
                                  </p:childTnLst>
                                </p:cTn>
                              </p:par>
                              <p:par>
                                <p:cTn id="28" presetID="35" presetClass="path" presetSubtype="0" accel="50000" decel="50000" fill="hold" nodeType="withEffect">
                                  <p:stCondLst>
                                    <p:cond delay="250"/>
                                  </p:stCondLst>
                                  <p:childTnLst>
                                    <p:animMotion origin="layout" path="M -2.08333E-7 -4.07407E-6 L -0.31263 -4.07407E-6 " pathEditMode="relative" rAng="0" ptsTypes="AA">
                                      <p:cBhvr>
                                        <p:cTn id="29" dur="1000" fill="hold"/>
                                        <p:tgtEl>
                                          <p:spTgt spid="24"/>
                                        </p:tgtEl>
                                        <p:attrNameLst>
                                          <p:attrName>ppt_x</p:attrName>
                                          <p:attrName>ppt_y</p:attrName>
                                        </p:attrNameLst>
                                      </p:cBhvr>
                                      <p:rCtr x="-156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2285394" y="-96697"/>
            <a:ext cx="3737512" cy="6954697"/>
            <a:chOff x="8496300" y="-96697"/>
            <a:chExt cx="3737512" cy="6954697"/>
          </a:xfrm>
        </p:grpSpPr>
        <p:sp>
          <p:nvSpPr>
            <p:cNvPr id="26" name="Rectangle 25"/>
            <p:cNvSpPr/>
            <p:nvPr/>
          </p:nvSpPr>
          <p:spPr>
            <a:xfrm>
              <a:off x="8496300" y="0"/>
              <a:ext cx="3695700" cy="6858000"/>
            </a:xfrm>
            <a:prstGeom prst="rect">
              <a:avLst/>
            </a:prstGeom>
            <a:solidFill>
              <a:srgbClr val="56C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108452" y="-96697"/>
              <a:ext cx="2125360" cy="2125360"/>
            </a:xfrm>
            <a:prstGeom prst="rect">
              <a:avLst/>
            </a:prstGeom>
          </p:spPr>
        </p:pic>
        <p:sp>
          <p:nvSpPr>
            <p:cNvPr id="28" name="Rectangle 27"/>
            <p:cNvSpPr/>
            <p:nvPr/>
          </p:nvSpPr>
          <p:spPr>
            <a:xfrm>
              <a:off x="8769350" y="3883536"/>
              <a:ext cx="2851150" cy="1631216"/>
            </a:xfrm>
            <a:prstGeom prst="rect">
              <a:avLst/>
            </a:prstGeom>
          </p:spPr>
          <p:txBody>
            <a:bodyPr wrap="square">
              <a:spAutoFit/>
            </a:bodyPr>
            <a:lstStyle/>
            <a:p>
              <a:r>
                <a:rPr lang="en-GB" sz="2000" dirty="0">
                  <a:solidFill>
                    <a:schemeClr val="bg1"/>
                  </a:solidFill>
                </a:rPr>
                <a:t>If you budget properly and save up, you can still buy yourself nice things without having to </a:t>
              </a:r>
              <a:br>
                <a:rPr lang="en-GB" sz="2000" dirty="0">
                  <a:solidFill>
                    <a:schemeClr val="bg1"/>
                  </a:solidFill>
                </a:rPr>
              </a:br>
              <a:r>
                <a:rPr lang="en-GB" sz="2000" dirty="0">
                  <a:solidFill>
                    <a:schemeClr val="bg1"/>
                  </a:solidFill>
                </a:rPr>
                <a:t>borrow money.</a:t>
              </a:r>
              <a:endParaRPr lang="en-GB" sz="2000" b="1" dirty="0">
                <a:solidFill>
                  <a:schemeClr val="bg1"/>
                </a:solidFill>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4039" y="2478060"/>
              <a:ext cx="1319681" cy="740007"/>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1871" y="3253814"/>
              <a:ext cx="1199710" cy="553610"/>
            </a:xfrm>
            <a:prstGeom prst="rect">
              <a:avLst/>
            </a:prstGeom>
          </p:spPr>
        </p:pic>
      </p:grpSp>
      <p:sp>
        <p:nvSpPr>
          <p:cNvPr id="8" name="Rectangle 7"/>
          <p:cNvSpPr/>
          <p:nvPr/>
        </p:nvSpPr>
        <p:spPr>
          <a:xfrm>
            <a:off x="1119936" y="3280369"/>
            <a:ext cx="6779464" cy="2086725"/>
          </a:xfrm>
          <a:prstGeom prst="rect">
            <a:avLst/>
          </a:prstGeom>
        </p:spPr>
        <p:txBody>
          <a:bodyPr wrap="square">
            <a:spAutoFit/>
          </a:bodyPr>
          <a:lstStyle/>
          <a:p>
            <a:pPr>
              <a:lnSpc>
                <a:spcPct val="90000"/>
              </a:lnSpc>
            </a:pPr>
            <a:r>
              <a:rPr lang="en-GB" sz="4800" b="1" dirty="0">
                <a:solidFill>
                  <a:schemeClr val="bg1"/>
                </a:solidFill>
              </a:rPr>
              <a:t>It is okay to treat </a:t>
            </a:r>
            <a:r>
              <a:rPr lang="en-GB" sz="4800" b="1" dirty="0" smtClean="0">
                <a:solidFill>
                  <a:schemeClr val="bg1"/>
                </a:solidFill>
              </a:rPr>
              <a:t>yourself </a:t>
            </a:r>
            <a:r>
              <a:rPr lang="en-GB" sz="4800" b="1" dirty="0">
                <a:solidFill>
                  <a:schemeClr val="bg1"/>
                </a:solidFill>
              </a:rPr>
              <a:t>every now and again if you can afford </a:t>
            </a:r>
            <a:r>
              <a:rPr lang="en-GB" sz="4800" b="1" dirty="0" smtClean="0">
                <a:solidFill>
                  <a:schemeClr val="bg1"/>
                </a:solidFill>
              </a:rPr>
              <a:t>to </a:t>
            </a:r>
            <a:r>
              <a:rPr lang="en-GB" sz="4800" b="1" dirty="0">
                <a:solidFill>
                  <a:schemeClr val="bg1"/>
                </a:solidFill>
              </a:rPr>
              <a:t>do so</a:t>
            </a: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7310" y="3652813"/>
            <a:ext cx="1258433" cy="1651397"/>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12163" y="2035945"/>
            <a:ext cx="2991187" cy="2960028"/>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12163" y="3166190"/>
            <a:ext cx="214759" cy="214759"/>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55287" y="5103307"/>
            <a:ext cx="214759" cy="214759"/>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450491">
            <a:off x="10413940" y="3686253"/>
            <a:ext cx="894764" cy="894764"/>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0068" y="2302276"/>
            <a:ext cx="5470655" cy="1013801"/>
          </a:xfrm>
          <a:prstGeom prst="rect">
            <a:avLst/>
          </a:prstGeom>
        </p:spPr>
      </p:pic>
    </p:spTree>
    <p:extLst>
      <p:ext uri="{BB962C8B-B14F-4D97-AF65-F5344CB8AC3E}">
        <p14:creationId xmlns:p14="http://schemas.microsoft.com/office/powerpoint/2010/main" val="193919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7" presetClass="entr" presetSubtype="0" fill="hold"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anim calcmode="lin" valueType="num">
                                      <p:cBhvr>
                                        <p:cTn id="11" dur="750" fill="hold"/>
                                        <p:tgtEl>
                                          <p:spTgt spid="16"/>
                                        </p:tgtEl>
                                        <p:attrNameLst>
                                          <p:attrName>ppt_x</p:attrName>
                                        </p:attrNameLst>
                                      </p:cBhvr>
                                      <p:tavLst>
                                        <p:tav tm="0">
                                          <p:val>
                                            <p:strVal val="#ppt_x"/>
                                          </p:val>
                                        </p:tav>
                                        <p:tav tm="100000">
                                          <p:val>
                                            <p:strVal val="#ppt_x"/>
                                          </p:val>
                                        </p:tav>
                                      </p:tavLst>
                                    </p:anim>
                                    <p:anim calcmode="lin" valueType="num">
                                      <p:cBhvr>
                                        <p:cTn id="12" dur="750" fill="hold"/>
                                        <p:tgtEl>
                                          <p:spTgt spid="16"/>
                                        </p:tgtEl>
                                        <p:attrNameLst>
                                          <p:attrName>ppt_y</p:attrName>
                                        </p:attrNameLst>
                                      </p:cBhvr>
                                      <p:tavLst>
                                        <p:tav tm="0">
                                          <p:val>
                                            <p:strVal val="#ppt_y-.1"/>
                                          </p:val>
                                        </p:tav>
                                        <p:tav tm="100000">
                                          <p:val>
                                            <p:strVal val="#ppt_y"/>
                                          </p:val>
                                        </p:tav>
                                      </p:tavLst>
                                    </p:anim>
                                  </p:childTnLst>
                                </p:cTn>
                              </p:par>
                              <p:par>
                                <p:cTn id="13" presetID="53" presetClass="entr" presetSubtype="16" fill="hold" nodeType="withEffect">
                                  <p:stCondLst>
                                    <p:cond delay="250"/>
                                  </p:stCondLst>
                                  <p:childTnLst>
                                    <p:set>
                                      <p:cBhvr>
                                        <p:cTn id="14" dur="1" fill="hold">
                                          <p:stCondLst>
                                            <p:cond delay="0"/>
                                          </p:stCondLst>
                                        </p:cTn>
                                        <p:tgtEl>
                                          <p:spTgt spid="20"/>
                                        </p:tgtEl>
                                        <p:attrNameLst>
                                          <p:attrName>style.visibility</p:attrName>
                                        </p:attrNameLst>
                                      </p:cBhvr>
                                      <p:to>
                                        <p:strVal val="visible"/>
                                      </p:to>
                                    </p:set>
                                    <p:anim calcmode="lin" valueType="num">
                                      <p:cBhvr>
                                        <p:cTn id="15" dur="750" fill="hold"/>
                                        <p:tgtEl>
                                          <p:spTgt spid="20"/>
                                        </p:tgtEl>
                                        <p:attrNameLst>
                                          <p:attrName>ppt_w</p:attrName>
                                        </p:attrNameLst>
                                      </p:cBhvr>
                                      <p:tavLst>
                                        <p:tav tm="0">
                                          <p:val>
                                            <p:fltVal val="0"/>
                                          </p:val>
                                        </p:tav>
                                        <p:tav tm="100000">
                                          <p:val>
                                            <p:strVal val="#ppt_w"/>
                                          </p:val>
                                        </p:tav>
                                      </p:tavLst>
                                    </p:anim>
                                    <p:anim calcmode="lin" valueType="num">
                                      <p:cBhvr>
                                        <p:cTn id="16" dur="750" fill="hold"/>
                                        <p:tgtEl>
                                          <p:spTgt spid="20"/>
                                        </p:tgtEl>
                                        <p:attrNameLst>
                                          <p:attrName>ppt_h</p:attrName>
                                        </p:attrNameLst>
                                      </p:cBhvr>
                                      <p:tavLst>
                                        <p:tav tm="0">
                                          <p:val>
                                            <p:fltVal val="0"/>
                                          </p:val>
                                        </p:tav>
                                        <p:tav tm="100000">
                                          <p:val>
                                            <p:strVal val="#ppt_h"/>
                                          </p:val>
                                        </p:tav>
                                      </p:tavLst>
                                    </p:anim>
                                    <p:animEffect transition="in" filter="fade">
                                      <p:cBhvr>
                                        <p:cTn id="17" dur="750"/>
                                        <p:tgtEl>
                                          <p:spTgt spid="20"/>
                                        </p:tgtEl>
                                      </p:cBhvr>
                                    </p:animEffect>
                                  </p:childTnLst>
                                </p:cTn>
                              </p:par>
                              <p:par>
                                <p:cTn id="18" presetID="2" presetClass="entr" presetSubtype="2" decel="20000" fill="hold" nodeType="withEffect">
                                  <p:stCondLst>
                                    <p:cond delay="25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750" fill="hold"/>
                                        <p:tgtEl>
                                          <p:spTgt spid="23"/>
                                        </p:tgtEl>
                                        <p:attrNameLst>
                                          <p:attrName>ppt_x</p:attrName>
                                        </p:attrNameLst>
                                      </p:cBhvr>
                                      <p:tavLst>
                                        <p:tav tm="0">
                                          <p:val>
                                            <p:strVal val="1+#ppt_w/2"/>
                                          </p:val>
                                        </p:tav>
                                        <p:tav tm="100000">
                                          <p:val>
                                            <p:strVal val="#ppt_x"/>
                                          </p:val>
                                        </p:tav>
                                      </p:tavLst>
                                    </p:anim>
                                    <p:anim calcmode="lin" valueType="num">
                                      <p:cBhvr additive="base">
                                        <p:cTn id="21" dur="750" fill="hold"/>
                                        <p:tgtEl>
                                          <p:spTgt spid="23"/>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25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53" presetClass="entr" presetSubtype="16" fill="hold" nodeType="withEffect">
                                  <p:stCondLst>
                                    <p:cond delay="50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750"/>
                                        <p:tgtEl>
                                          <p:spTgt spid="16"/>
                                        </p:tgtEl>
                                        <p:attrNameLst>
                                          <p:attrName>ppt_w</p:attrName>
                                        </p:attrNameLst>
                                      </p:cBhvr>
                                      <p:tavLst>
                                        <p:tav tm="0">
                                          <p:val>
                                            <p:strVal val="ppt_w"/>
                                          </p:val>
                                        </p:tav>
                                        <p:tav tm="100000">
                                          <p:val>
                                            <p:fltVal val="0"/>
                                          </p:val>
                                        </p:tav>
                                      </p:tavLst>
                                    </p:anim>
                                    <p:anim calcmode="lin" valueType="num">
                                      <p:cBhvr>
                                        <p:cTn id="36" dur="750"/>
                                        <p:tgtEl>
                                          <p:spTgt spid="16"/>
                                        </p:tgtEl>
                                        <p:attrNameLst>
                                          <p:attrName>ppt_h</p:attrName>
                                        </p:attrNameLst>
                                      </p:cBhvr>
                                      <p:tavLst>
                                        <p:tav tm="0">
                                          <p:val>
                                            <p:strVal val="ppt_h"/>
                                          </p:val>
                                        </p:tav>
                                        <p:tav tm="100000">
                                          <p:val>
                                            <p:fltVal val="0"/>
                                          </p:val>
                                        </p:tav>
                                      </p:tavLst>
                                    </p:anim>
                                    <p:animEffect transition="out" filter="fade">
                                      <p:cBhvr>
                                        <p:cTn id="37" dur="750"/>
                                        <p:tgtEl>
                                          <p:spTgt spid="16"/>
                                        </p:tgtEl>
                                      </p:cBhvr>
                                    </p:animEffect>
                                    <p:set>
                                      <p:cBhvr>
                                        <p:cTn id="38" dur="1" fill="hold">
                                          <p:stCondLst>
                                            <p:cond delay="749"/>
                                          </p:stCondLst>
                                        </p:cTn>
                                        <p:tgtEl>
                                          <p:spTgt spid="16"/>
                                        </p:tgtEl>
                                        <p:attrNameLst>
                                          <p:attrName>style.visibility</p:attrName>
                                        </p:attrNameLst>
                                      </p:cBhvr>
                                      <p:to>
                                        <p:strVal val="hidden"/>
                                      </p:to>
                                    </p:set>
                                  </p:childTnLst>
                                </p:cTn>
                              </p:par>
                              <p:par>
                                <p:cTn id="39" presetID="53" presetClass="exit" presetSubtype="32" fill="hold" nodeType="withEffect">
                                  <p:stCondLst>
                                    <p:cond delay="0"/>
                                  </p:stCondLst>
                                  <p:childTnLst>
                                    <p:anim calcmode="lin" valueType="num">
                                      <p:cBhvr>
                                        <p:cTn id="40" dur="750"/>
                                        <p:tgtEl>
                                          <p:spTgt spid="20"/>
                                        </p:tgtEl>
                                        <p:attrNameLst>
                                          <p:attrName>ppt_w</p:attrName>
                                        </p:attrNameLst>
                                      </p:cBhvr>
                                      <p:tavLst>
                                        <p:tav tm="0">
                                          <p:val>
                                            <p:strVal val="ppt_w"/>
                                          </p:val>
                                        </p:tav>
                                        <p:tav tm="100000">
                                          <p:val>
                                            <p:fltVal val="0"/>
                                          </p:val>
                                        </p:tav>
                                      </p:tavLst>
                                    </p:anim>
                                    <p:anim calcmode="lin" valueType="num">
                                      <p:cBhvr>
                                        <p:cTn id="41" dur="750"/>
                                        <p:tgtEl>
                                          <p:spTgt spid="20"/>
                                        </p:tgtEl>
                                        <p:attrNameLst>
                                          <p:attrName>ppt_h</p:attrName>
                                        </p:attrNameLst>
                                      </p:cBhvr>
                                      <p:tavLst>
                                        <p:tav tm="0">
                                          <p:val>
                                            <p:strVal val="ppt_h"/>
                                          </p:val>
                                        </p:tav>
                                        <p:tav tm="100000">
                                          <p:val>
                                            <p:fltVal val="0"/>
                                          </p:val>
                                        </p:tav>
                                      </p:tavLst>
                                    </p:anim>
                                    <p:animEffect transition="out" filter="fade">
                                      <p:cBhvr>
                                        <p:cTn id="42" dur="750"/>
                                        <p:tgtEl>
                                          <p:spTgt spid="20"/>
                                        </p:tgtEl>
                                      </p:cBhvr>
                                    </p:animEffect>
                                    <p:set>
                                      <p:cBhvr>
                                        <p:cTn id="43" dur="1" fill="hold">
                                          <p:stCondLst>
                                            <p:cond delay="749"/>
                                          </p:stCondLst>
                                        </p:cTn>
                                        <p:tgtEl>
                                          <p:spTgt spid="20"/>
                                        </p:tgtEl>
                                        <p:attrNameLst>
                                          <p:attrName>style.visibility</p:attrName>
                                        </p:attrNameLst>
                                      </p:cBhvr>
                                      <p:to>
                                        <p:strVal val="hidden"/>
                                      </p:to>
                                    </p:set>
                                  </p:childTnLst>
                                </p:cTn>
                              </p:par>
                              <p:par>
                                <p:cTn id="44" presetID="53" presetClass="exit" presetSubtype="32" fill="hold" nodeType="withEffect">
                                  <p:stCondLst>
                                    <p:cond delay="0"/>
                                  </p:stCondLst>
                                  <p:childTnLst>
                                    <p:anim calcmode="lin" valueType="num">
                                      <p:cBhvr>
                                        <p:cTn id="45" dur="750"/>
                                        <p:tgtEl>
                                          <p:spTgt spid="23"/>
                                        </p:tgtEl>
                                        <p:attrNameLst>
                                          <p:attrName>ppt_w</p:attrName>
                                        </p:attrNameLst>
                                      </p:cBhvr>
                                      <p:tavLst>
                                        <p:tav tm="0">
                                          <p:val>
                                            <p:strVal val="ppt_w"/>
                                          </p:val>
                                        </p:tav>
                                        <p:tav tm="100000">
                                          <p:val>
                                            <p:fltVal val="0"/>
                                          </p:val>
                                        </p:tav>
                                      </p:tavLst>
                                    </p:anim>
                                    <p:anim calcmode="lin" valueType="num">
                                      <p:cBhvr>
                                        <p:cTn id="46" dur="750"/>
                                        <p:tgtEl>
                                          <p:spTgt spid="23"/>
                                        </p:tgtEl>
                                        <p:attrNameLst>
                                          <p:attrName>ppt_h</p:attrName>
                                        </p:attrNameLst>
                                      </p:cBhvr>
                                      <p:tavLst>
                                        <p:tav tm="0">
                                          <p:val>
                                            <p:strVal val="ppt_h"/>
                                          </p:val>
                                        </p:tav>
                                        <p:tav tm="100000">
                                          <p:val>
                                            <p:fltVal val="0"/>
                                          </p:val>
                                        </p:tav>
                                      </p:tavLst>
                                    </p:anim>
                                    <p:animEffect transition="out" filter="fade">
                                      <p:cBhvr>
                                        <p:cTn id="47" dur="750"/>
                                        <p:tgtEl>
                                          <p:spTgt spid="23"/>
                                        </p:tgtEl>
                                      </p:cBhvr>
                                    </p:animEffect>
                                    <p:set>
                                      <p:cBhvr>
                                        <p:cTn id="48" dur="1" fill="hold">
                                          <p:stCondLst>
                                            <p:cond delay="749"/>
                                          </p:stCondLst>
                                        </p:cTn>
                                        <p:tgtEl>
                                          <p:spTgt spid="23"/>
                                        </p:tgtEl>
                                        <p:attrNameLst>
                                          <p:attrName>style.visibility</p:attrName>
                                        </p:attrNameLst>
                                      </p:cBhvr>
                                      <p:to>
                                        <p:strVal val="hidden"/>
                                      </p:to>
                                    </p:set>
                                  </p:childTnLst>
                                </p:cTn>
                              </p:par>
                              <p:par>
                                <p:cTn id="49" presetID="53" presetClass="exit" presetSubtype="32" fill="hold" nodeType="withEffect">
                                  <p:stCondLst>
                                    <p:cond delay="0"/>
                                  </p:stCondLst>
                                  <p:childTnLst>
                                    <p:anim calcmode="lin" valueType="num">
                                      <p:cBhvr>
                                        <p:cTn id="50" dur="750"/>
                                        <p:tgtEl>
                                          <p:spTgt spid="21"/>
                                        </p:tgtEl>
                                        <p:attrNameLst>
                                          <p:attrName>ppt_w</p:attrName>
                                        </p:attrNameLst>
                                      </p:cBhvr>
                                      <p:tavLst>
                                        <p:tav tm="0">
                                          <p:val>
                                            <p:strVal val="ppt_w"/>
                                          </p:val>
                                        </p:tav>
                                        <p:tav tm="100000">
                                          <p:val>
                                            <p:fltVal val="0"/>
                                          </p:val>
                                        </p:tav>
                                      </p:tavLst>
                                    </p:anim>
                                    <p:anim calcmode="lin" valueType="num">
                                      <p:cBhvr>
                                        <p:cTn id="51" dur="750"/>
                                        <p:tgtEl>
                                          <p:spTgt spid="21"/>
                                        </p:tgtEl>
                                        <p:attrNameLst>
                                          <p:attrName>ppt_h</p:attrName>
                                        </p:attrNameLst>
                                      </p:cBhvr>
                                      <p:tavLst>
                                        <p:tav tm="0">
                                          <p:val>
                                            <p:strVal val="ppt_h"/>
                                          </p:val>
                                        </p:tav>
                                        <p:tav tm="100000">
                                          <p:val>
                                            <p:fltVal val="0"/>
                                          </p:val>
                                        </p:tav>
                                      </p:tavLst>
                                    </p:anim>
                                    <p:animEffect transition="out" filter="fade">
                                      <p:cBhvr>
                                        <p:cTn id="52" dur="750"/>
                                        <p:tgtEl>
                                          <p:spTgt spid="21"/>
                                        </p:tgtEl>
                                      </p:cBhvr>
                                    </p:animEffect>
                                    <p:set>
                                      <p:cBhvr>
                                        <p:cTn id="53" dur="1" fill="hold">
                                          <p:stCondLst>
                                            <p:cond delay="749"/>
                                          </p:stCondLst>
                                        </p:cTn>
                                        <p:tgtEl>
                                          <p:spTgt spid="21"/>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750"/>
                                        <p:tgtEl>
                                          <p:spTgt spid="22"/>
                                        </p:tgtEl>
                                        <p:attrNameLst>
                                          <p:attrName>ppt_w</p:attrName>
                                        </p:attrNameLst>
                                      </p:cBhvr>
                                      <p:tavLst>
                                        <p:tav tm="0">
                                          <p:val>
                                            <p:strVal val="ppt_w"/>
                                          </p:val>
                                        </p:tav>
                                        <p:tav tm="100000">
                                          <p:val>
                                            <p:fltVal val="0"/>
                                          </p:val>
                                        </p:tav>
                                      </p:tavLst>
                                    </p:anim>
                                    <p:anim calcmode="lin" valueType="num">
                                      <p:cBhvr>
                                        <p:cTn id="56" dur="750"/>
                                        <p:tgtEl>
                                          <p:spTgt spid="22"/>
                                        </p:tgtEl>
                                        <p:attrNameLst>
                                          <p:attrName>ppt_h</p:attrName>
                                        </p:attrNameLst>
                                      </p:cBhvr>
                                      <p:tavLst>
                                        <p:tav tm="0">
                                          <p:val>
                                            <p:strVal val="ppt_h"/>
                                          </p:val>
                                        </p:tav>
                                        <p:tav tm="100000">
                                          <p:val>
                                            <p:fltVal val="0"/>
                                          </p:val>
                                        </p:tav>
                                      </p:tavLst>
                                    </p:anim>
                                    <p:animEffect transition="out" filter="fade">
                                      <p:cBhvr>
                                        <p:cTn id="57" dur="750"/>
                                        <p:tgtEl>
                                          <p:spTgt spid="22"/>
                                        </p:tgtEl>
                                      </p:cBhvr>
                                    </p:animEffect>
                                    <p:set>
                                      <p:cBhvr>
                                        <p:cTn id="58" dur="1" fill="hold">
                                          <p:stCondLst>
                                            <p:cond delay="749"/>
                                          </p:stCondLst>
                                        </p:cTn>
                                        <p:tgtEl>
                                          <p:spTgt spid="22"/>
                                        </p:tgtEl>
                                        <p:attrNameLst>
                                          <p:attrName>style.visibility</p:attrName>
                                        </p:attrNameLst>
                                      </p:cBhvr>
                                      <p:to>
                                        <p:strVal val="hidden"/>
                                      </p:to>
                                    </p:set>
                                  </p:childTnLst>
                                </p:cTn>
                              </p:par>
                              <p:par>
                                <p:cTn id="59" presetID="42" presetClass="path" presetSubtype="0" fill="hold" nodeType="withEffect">
                                  <p:stCondLst>
                                    <p:cond delay="0"/>
                                  </p:stCondLst>
                                  <p:childTnLst>
                                    <p:animMotion origin="layout" path="M 3.95833E-6 7.40741E-7 L 0.08333 -0.08681 " pathEditMode="relative" rAng="0" ptsTypes="AA">
                                      <p:cBhvr>
                                        <p:cTn id="60" dur="750" fill="hold"/>
                                        <p:tgtEl>
                                          <p:spTgt spid="20"/>
                                        </p:tgtEl>
                                        <p:attrNameLst>
                                          <p:attrName>ppt_x</p:attrName>
                                          <p:attrName>ppt_y</p:attrName>
                                        </p:attrNameLst>
                                      </p:cBhvr>
                                      <p:rCtr x="4167" y="-4352"/>
                                    </p:animMotion>
                                  </p:childTnLst>
                                </p:cTn>
                              </p:par>
                              <p:par>
                                <p:cTn id="61" presetID="42" presetClass="path" presetSubtype="0" accel="50000" decel="50000" fill="hold" nodeType="withEffect">
                                  <p:stCondLst>
                                    <p:cond delay="0"/>
                                  </p:stCondLst>
                                  <p:childTnLst>
                                    <p:animMotion origin="layout" path="M 2.70833E-6 -4.81481E-6 L 0.04883 0.05533 " pathEditMode="relative" rAng="0" ptsTypes="AA">
                                      <p:cBhvr>
                                        <p:cTn id="62" dur="750" fill="hold"/>
                                        <p:tgtEl>
                                          <p:spTgt spid="21"/>
                                        </p:tgtEl>
                                        <p:attrNameLst>
                                          <p:attrName>ppt_x</p:attrName>
                                          <p:attrName>ppt_y</p:attrName>
                                        </p:attrNameLst>
                                      </p:cBhvr>
                                      <p:rCtr x="2435" y="2755"/>
                                    </p:animMotion>
                                  </p:childTnLst>
                                </p:cTn>
                              </p:par>
                              <p:par>
                                <p:cTn id="63" presetID="42" presetClass="path" presetSubtype="0" fill="hold" nodeType="withEffect">
                                  <p:stCondLst>
                                    <p:cond delay="0"/>
                                  </p:stCondLst>
                                  <p:childTnLst>
                                    <p:animMotion origin="layout" path="M -4.79167E-6 -2.22222E-6 L -0.0582 -0.13541 " pathEditMode="relative" rAng="0" ptsTypes="AA">
                                      <p:cBhvr>
                                        <p:cTn id="64" dur="2000" fill="hold"/>
                                        <p:tgtEl>
                                          <p:spTgt spid="22"/>
                                        </p:tgtEl>
                                        <p:attrNameLst>
                                          <p:attrName>ppt_x</p:attrName>
                                          <p:attrName>ppt_y</p:attrName>
                                        </p:attrNameLst>
                                      </p:cBhvr>
                                      <p:rCtr x="-2917" y="-6782"/>
                                    </p:animMotion>
                                  </p:childTnLst>
                                </p:cTn>
                              </p:par>
                              <p:par>
                                <p:cTn id="65" presetID="35" presetClass="path" presetSubtype="0" accel="50000" decel="50000" fill="hold" nodeType="withEffect">
                                  <p:stCondLst>
                                    <p:cond delay="250"/>
                                  </p:stCondLst>
                                  <p:childTnLst>
                                    <p:animMotion origin="layout" path="M -2.08333E-7 -4.07407E-6 L -0.31263 -4.07407E-6 " pathEditMode="relative" rAng="0" ptsTypes="AA">
                                      <p:cBhvr>
                                        <p:cTn id="66" dur="1000" fill="hold"/>
                                        <p:tgtEl>
                                          <p:spTgt spid="25"/>
                                        </p:tgtEl>
                                        <p:attrNameLst>
                                          <p:attrName>ppt_x</p:attrName>
                                          <p:attrName>ppt_y</p:attrName>
                                        </p:attrNameLst>
                                      </p:cBhvr>
                                      <p:rCtr x="-156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8454488" y="-96697"/>
            <a:ext cx="3737512" cy="6954697"/>
            <a:chOff x="8496300" y="-96697"/>
            <a:chExt cx="3737512" cy="6954697"/>
          </a:xfrm>
        </p:grpSpPr>
        <p:sp>
          <p:nvSpPr>
            <p:cNvPr id="26" name="Rectangle 25"/>
            <p:cNvSpPr/>
            <p:nvPr/>
          </p:nvSpPr>
          <p:spPr>
            <a:xfrm>
              <a:off x="8496300" y="0"/>
              <a:ext cx="3695700" cy="6858000"/>
            </a:xfrm>
            <a:prstGeom prst="rect">
              <a:avLst/>
            </a:prstGeom>
            <a:solidFill>
              <a:srgbClr val="56C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108452" y="-96697"/>
              <a:ext cx="2125360" cy="2125360"/>
            </a:xfrm>
            <a:prstGeom prst="rect">
              <a:avLst/>
            </a:prstGeom>
          </p:spPr>
        </p:pic>
        <p:sp>
          <p:nvSpPr>
            <p:cNvPr id="28" name="Rectangle 27"/>
            <p:cNvSpPr/>
            <p:nvPr/>
          </p:nvSpPr>
          <p:spPr>
            <a:xfrm>
              <a:off x="8769350" y="3883536"/>
              <a:ext cx="2851150" cy="1631216"/>
            </a:xfrm>
            <a:prstGeom prst="rect">
              <a:avLst/>
            </a:prstGeom>
          </p:spPr>
          <p:txBody>
            <a:bodyPr wrap="square">
              <a:spAutoFit/>
            </a:bodyPr>
            <a:lstStyle/>
            <a:p>
              <a:r>
                <a:rPr lang="en-GB" sz="2000" dirty="0">
                  <a:solidFill>
                    <a:schemeClr val="bg1"/>
                  </a:solidFill>
                </a:rPr>
                <a:t>If you budget properly and save up, you can still buy yourself nice things without having to </a:t>
              </a:r>
              <a:br>
                <a:rPr lang="en-GB" sz="2000" dirty="0">
                  <a:solidFill>
                    <a:schemeClr val="bg1"/>
                  </a:solidFill>
                </a:rPr>
              </a:br>
              <a:r>
                <a:rPr lang="en-GB" sz="2000" dirty="0">
                  <a:solidFill>
                    <a:schemeClr val="bg1"/>
                  </a:solidFill>
                </a:rPr>
                <a:t>borrow money.</a:t>
              </a:r>
              <a:endParaRPr lang="en-GB" sz="2000" b="1" dirty="0">
                <a:solidFill>
                  <a:schemeClr val="bg1"/>
                </a:solidFill>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4039" y="2478060"/>
              <a:ext cx="1319681" cy="740007"/>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1871" y="3253814"/>
              <a:ext cx="1199710" cy="553610"/>
            </a:xfrm>
            <a:prstGeom prst="rect">
              <a:avLst/>
            </a:prstGeom>
          </p:spPr>
        </p:pic>
      </p:grpSp>
      <p:sp>
        <p:nvSpPr>
          <p:cNvPr id="8" name="Rectangle 7"/>
          <p:cNvSpPr/>
          <p:nvPr/>
        </p:nvSpPr>
        <p:spPr>
          <a:xfrm>
            <a:off x="1119936" y="3280369"/>
            <a:ext cx="6779464" cy="2086725"/>
          </a:xfrm>
          <a:prstGeom prst="rect">
            <a:avLst/>
          </a:prstGeom>
        </p:spPr>
        <p:txBody>
          <a:bodyPr wrap="square">
            <a:spAutoFit/>
          </a:bodyPr>
          <a:lstStyle/>
          <a:p>
            <a:pPr>
              <a:lnSpc>
                <a:spcPct val="90000"/>
              </a:lnSpc>
            </a:pPr>
            <a:r>
              <a:rPr lang="en-GB" sz="4800" b="1" dirty="0">
                <a:solidFill>
                  <a:schemeClr val="bg1"/>
                </a:solidFill>
              </a:rPr>
              <a:t>It is okay to treat </a:t>
            </a:r>
            <a:r>
              <a:rPr lang="en-GB" sz="4800" b="1" dirty="0" smtClean="0">
                <a:solidFill>
                  <a:schemeClr val="bg1"/>
                </a:solidFill>
              </a:rPr>
              <a:t>yourself </a:t>
            </a:r>
            <a:r>
              <a:rPr lang="en-GB" sz="4800" b="1" dirty="0">
                <a:solidFill>
                  <a:schemeClr val="bg1"/>
                </a:solidFill>
              </a:rPr>
              <a:t>every now and again if you can afford </a:t>
            </a:r>
            <a:r>
              <a:rPr lang="en-GB" sz="4800" b="1" dirty="0" smtClean="0">
                <a:solidFill>
                  <a:schemeClr val="bg1"/>
                </a:solidFill>
              </a:rPr>
              <a:t>to </a:t>
            </a:r>
            <a:r>
              <a:rPr lang="en-GB" sz="4800" b="1" dirty="0">
                <a:solidFill>
                  <a:schemeClr val="bg1"/>
                </a:solidFill>
              </a:rPr>
              <a:t>do so</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2163" y="3166190"/>
            <a:ext cx="214759" cy="214759"/>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55287" y="5103307"/>
            <a:ext cx="214759" cy="214759"/>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0068" y="2302276"/>
            <a:ext cx="5470655" cy="1013801"/>
          </a:xfrm>
          <a:prstGeom prst="rect">
            <a:avLst/>
          </a:prstGeom>
        </p:spPr>
      </p:pic>
    </p:spTree>
    <p:extLst>
      <p:ext uri="{BB962C8B-B14F-4D97-AF65-F5344CB8AC3E}">
        <p14:creationId xmlns:p14="http://schemas.microsoft.com/office/powerpoint/2010/main" val="30756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53" presetClass="entr" presetSubtype="16" fill="hold" nodeType="withEffect">
                                  <p:stCondLst>
                                    <p:cond delay="25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par>
                                <p:cTn id="13" presetID="53" presetClass="entr" presetSubtype="16" fill="hold" nodeType="withEffect">
                                  <p:stCondLst>
                                    <p:cond delay="50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par>
                                <p:cTn id="18" presetID="53" presetClass="exit" presetSubtype="32" fill="hold" nodeType="withEffect">
                                  <p:stCondLst>
                                    <p:cond delay="0"/>
                                  </p:stCondLst>
                                  <p:childTnLst>
                                    <p:anim calcmode="lin" valueType="num">
                                      <p:cBhvr>
                                        <p:cTn id="19" dur="750"/>
                                        <p:tgtEl>
                                          <p:spTgt spid="21"/>
                                        </p:tgtEl>
                                        <p:attrNameLst>
                                          <p:attrName>ppt_w</p:attrName>
                                        </p:attrNameLst>
                                      </p:cBhvr>
                                      <p:tavLst>
                                        <p:tav tm="0">
                                          <p:val>
                                            <p:strVal val="ppt_w"/>
                                          </p:val>
                                        </p:tav>
                                        <p:tav tm="100000">
                                          <p:val>
                                            <p:fltVal val="0"/>
                                          </p:val>
                                        </p:tav>
                                      </p:tavLst>
                                    </p:anim>
                                    <p:anim calcmode="lin" valueType="num">
                                      <p:cBhvr>
                                        <p:cTn id="20" dur="750"/>
                                        <p:tgtEl>
                                          <p:spTgt spid="21"/>
                                        </p:tgtEl>
                                        <p:attrNameLst>
                                          <p:attrName>ppt_h</p:attrName>
                                        </p:attrNameLst>
                                      </p:cBhvr>
                                      <p:tavLst>
                                        <p:tav tm="0">
                                          <p:val>
                                            <p:strVal val="ppt_h"/>
                                          </p:val>
                                        </p:tav>
                                        <p:tav tm="100000">
                                          <p:val>
                                            <p:fltVal val="0"/>
                                          </p:val>
                                        </p:tav>
                                      </p:tavLst>
                                    </p:anim>
                                    <p:animEffect transition="out" filter="fade">
                                      <p:cBhvr>
                                        <p:cTn id="21" dur="750"/>
                                        <p:tgtEl>
                                          <p:spTgt spid="21"/>
                                        </p:tgtEl>
                                      </p:cBhvr>
                                    </p:animEffect>
                                    <p:set>
                                      <p:cBhvr>
                                        <p:cTn id="22" dur="1" fill="hold">
                                          <p:stCondLst>
                                            <p:cond delay="749"/>
                                          </p:stCondLst>
                                        </p:cTn>
                                        <p:tgtEl>
                                          <p:spTgt spid="21"/>
                                        </p:tgtEl>
                                        <p:attrNameLst>
                                          <p:attrName>style.visibility</p:attrName>
                                        </p:attrNameLst>
                                      </p:cBhvr>
                                      <p:to>
                                        <p:strVal val="hidden"/>
                                      </p:to>
                                    </p:set>
                                  </p:childTnLst>
                                </p:cTn>
                              </p:par>
                              <p:par>
                                <p:cTn id="23" presetID="53" presetClass="exit" presetSubtype="32" fill="hold" nodeType="withEffect">
                                  <p:stCondLst>
                                    <p:cond delay="0"/>
                                  </p:stCondLst>
                                  <p:childTnLst>
                                    <p:anim calcmode="lin" valueType="num">
                                      <p:cBhvr>
                                        <p:cTn id="24" dur="750"/>
                                        <p:tgtEl>
                                          <p:spTgt spid="22"/>
                                        </p:tgtEl>
                                        <p:attrNameLst>
                                          <p:attrName>ppt_w</p:attrName>
                                        </p:attrNameLst>
                                      </p:cBhvr>
                                      <p:tavLst>
                                        <p:tav tm="0">
                                          <p:val>
                                            <p:strVal val="ppt_w"/>
                                          </p:val>
                                        </p:tav>
                                        <p:tav tm="100000">
                                          <p:val>
                                            <p:fltVal val="0"/>
                                          </p:val>
                                        </p:tav>
                                      </p:tavLst>
                                    </p:anim>
                                    <p:anim calcmode="lin" valueType="num">
                                      <p:cBhvr>
                                        <p:cTn id="25" dur="750"/>
                                        <p:tgtEl>
                                          <p:spTgt spid="22"/>
                                        </p:tgtEl>
                                        <p:attrNameLst>
                                          <p:attrName>ppt_h</p:attrName>
                                        </p:attrNameLst>
                                      </p:cBhvr>
                                      <p:tavLst>
                                        <p:tav tm="0">
                                          <p:val>
                                            <p:strVal val="ppt_h"/>
                                          </p:val>
                                        </p:tav>
                                        <p:tav tm="100000">
                                          <p:val>
                                            <p:fltVal val="0"/>
                                          </p:val>
                                        </p:tav>
                                      </p:tavLst>
                                    </p:anim>
                                    <p:animEffect transition="out" filter="fade">
                                      <p:cBhvr>
                                        <p:cTn id="26" dur="750"/>
                                        <p:tgtEl>
                                          <p:spTgt spid="22"/>
                                        </p:tgtEl>
                                      </p:cBhvr>
                                    </p:animEffect>
                                    <p:set>
                                      <p:cBhvr>
                                        <p:cTn id="27" dur="1" fill="hold">
                                          <p:stCondLst>
                                            <p:cond delay="749"/>
                                          </p:stCondLst>
                                        </p:cTn>
                                        <p:tgtEl>
                                          <p:spTgt spid="22"/>
                                        </p:tgtEl>
                                        <p:attrNameLst>
                                          <p:attrName>style.visibility</p:attrName>
                                        </p:attrNameLst>
                                      </p:cBhvr>
                                      <p:to>
                                        <p:strVal val="hidden"/>
                                      </p:to>
                                    </p:set>
                                  </p:childTnLst>
                                </p:cTn>
                              </p:par>
                              <p:par>
                                <p:cTn id="28" presetID="42" presetClass="path" presetSubtype="0" accel="50000" decel="50000" fill="hold" nodeType="withEffect">
                                  <p:stCondLst>
                                    <p:cond delay="0"/>
                                  </p:stCondLst>
                                  <p:childTnLst>
                                    <p:animMotion origin="layout" path="M 2.70833E-6 -4.81481E-6 L 0.04883 0.05533 " pathEditMode="relative" rAng="0" ptsTypes="AA">
                                      <p:cBhvr>
                                        <p:cTn id="29" dur="750" fill="hold"/>
                                        <p:tgtEl>
                                          <p:spTgt spid="21"/>
                                        </p:tgtEl>
                                        <p:attrNameLst>
                                          <p:attrName>ppt_x</p:attrName>
                                          <p:attrName>ppt_y</p:attrName>
                                        </p:attrNameLst>
                                      </p:cBhvr>
                                      <p:rCtr x="2435" y="2755"/>
                                    </p:animMotion>
                                  </p:childTnLst>
                                </p:cTn>
                              </p:par>
                              <p:par>
                                <p:cTn id="30" presetID="42" presetClass="path" presetSubtype="0" fill="hold" nodeType="withEffect">
                                  <p:stCondLst>
                                    <p:cond delay="0"/>
                                  </p:stCondLst>
                                  <p:childTnLst>
                                    <p:animMotion origin="layout" path="M -4.79167E-6 -2.22222E-6 L -0.0582 -0.13541 " pathEditMode="relative" rAng="0" ptsTypes="AA">
                                      <p:cBhvr>
                                        <p:cTn id="31" dur="2000" fill="hold"/>
                                        <p:tgtEl>
                                          <p:spTgt spid="22"/>
                                        </p:tgtEl>
                                        <p:attrNameLst>
                                          <p:attrName>ppt_x</p:attrName>
                                          <p:attrName>ppt_y</p:attrName>
                                        </p:attrNameLst>
                                      </p:cBhvr>
                                      <p:rCtr x="-2917" y="-6782"/>
                                    </p:animMotion>
                                  </p:childTnLst>
                                </p:cTn>
                              </p:par>
                              <p:par>
                                <p:cTn id="32" presetID="35" presetClass="path" presetSubtype="0" accel="50000" decel="50000" fill="hold" nodeType="withEffect">
                                  <p:stCondLst>
                                    <p:cond delay="250"/>
                                  </p:stCondLst>
                                  <p:childTnLst>
                                    <p:animMotion origin="layout" path="M -2.08333E-7 -4.07407E-6 L -0.31263 -4.07407E-6 " pathEditMode="relative" rAng="0" ptsTypes="AA">
                                      <p:cBhvr>
                                        <p:cTn id="33" dur="1000" fill="hold"/>
                                        <p:tgtEl>
                                          <p:spTgt spid="25"/>
                                        </p:tgtEl>
                                        <p:attrNameLst>
                                          <p:attrName>ppt_x</p:attrName>
                                          <p:attrName>ppt_y</p:attrName>
                                        </p:attrNameLst>
                                      </p:cBhvr>
                                      <p:rCtr x="-156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39423"/>
          <a:stretch/>
        </p:blipFill>
        <p:spPr>
          <a:xfrm>
            <a:off x="5447601" y="1391552"/>
            <a:ext cx="1264522" cy="1295632"/>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14856" b="14116"/>
          <a:stretch/>
        </p:blipFill>
        <p:spPr>
          <a:xfrm>
            <a:off x="5382722" y="2922473"/>
            <a:ext cx="1527951" cy="1085274"/>
          </a:xfrm>
          <a:prstGeom prst="rect">
            <a:avLst/>
          </a:prstGeom>
        </p:spPr>
      </p:pic>
      <p:sp>
        <p:nvSpPr>
          <p:cNvPr id="11" name="Oval 10"/>
          <p:cNvSpPr/>
          <p:nvPr/>
        </p:nvSpPr>
        <p:spPr>
          <a:xfrm>
            <a:off x="5520652" y="4242911"/>
            <a:ext cx="1252090" cy="125209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092612" y="4868956"/>
            <a:ext cx="3829318" cy="464871"/>
          </a:xfrm>
          <a:prstGeom prst="rect">
            <a:avLst/>
          </a:prstGeom>
        </p:spPr>
        <p:txBody>
          <a:bodyPr wrap="none">
            <a:spAutoFit/>
          </a:bodyPr>
          <a:lstStyle/>
          <a:p>
            <a:pPr>
              <a:lnSpc>
                <a:spcPct val="150000"/>
              </a:lnSpc>
            </a:pPr>
            <a:r>
              <a:rPr lang="en-GB" dirty="0">
                <a:solidFill>
                  <a:srgbClr val="00A1DF"/>
                </a:solidFill>
                <a:hlinkClick r:id="rId6"/>
              </a:rPr>
              <a:t>https://</a:t>
            </a:r>
            <a:r>
              <a:rPr lang="en-GB" dirty="0" smtClean="0">
                <a:solidFill>
                  <a:srgbClr val="00A1DF"/>
                </a:solidFill>
                <a:hlinkClick r:id="rId6"/>
              </a:rPr>
              <a:t>www.moneysavingexpert.com/</a:t>
            </a:r>
            <a:endParaRPr lang="en-GB" dirty="0">
              <a:solidFill>
                <a:srgbClr val="00A1DF"/>
              </a:solidFill>
            </a:endParaRPr>
          </a:p>
        </p:txBody>
      </p:sp>
      <p:sp>
        <p:nvSpPr>
          <p:cNvPr id="13" name="Rectangle 12"/>
          <p:cNvSpPr/>
          <p:nvPr/>
        </p:nvSpPr>
        <p:spPr>
          <a:xfrm>
            <a:off x="7092612" y="4390962"/>
            <a:ext cx="3863558" cy="584775"/>
          </a:xfrm>
          <a:prstGeom prst="rect">
            <a:avLst/>
          </a:prstGeom>
        </p:spPr>
        <p:txBody>
          <a:bodyPr wrap="none">
            <a:spAutoFit/>
          </a:bodyPr>
          <a:lstStyle/>
          <a:p>
            <a:r>
              <a:rPr lang="en-GB" sz="3200" b="1" dirty="0">
                <a:solidFill>
                  <a:srgbClr val="56C7E3"/>
                </a:solidFill>
              </a:rPr>
              <a:t>Money Saving Expert </a:t>
            </a:r>
          </a:p>
        </p:txBody>
      </p:sp>
      <p:sp>
        <p:nvSpPr>
          <p:cNvPr id="14" name="Rectangle 13"/>
          <p:cNvSpPr/>
          <p:nvPr/>
        </p:nvSpPr>
        <p:spPr>
          <a:xfrm>
            <a:off x="7092612" y="3500829"/>
            <a:ext cx="4322850" cy="464871"/>
          </a:xfrm>
          <a:prstGeom prst="rect">
            <a:avLst/>
          </a:prstGeom>
        </p:spPr>
        <p:txBody>
          <a:bodyPr wrap="none">
            <a:spAutoFit/>
          </a:bodyPr>
          <a:lstStyle/>
          <a:p>
            <a:pPr>
              <a:lnSpc>
                <a:spcPct val="150000"/>
              </a:lnSpc>
            </a:pPr>
            <a:r>
              <a:rPr lang="en-GB" dirty="0">
                <a:hlinkClick r:id="rId7"/>
              </a:rPr>
              <a:t>https://www.moneyadviceservice.org.uk/en</a:t>
            </a:r>
            <a:endParaRPr lang="en-GB" dirty="0">
              <a:solidFill>
                <a:srgbClr val="00A1DF"/>
              </a:solidFill>
            </a:endParaRPr>
          </a:p>
        </p:txBody>
      </p:sp>
      <p:sp>
        <p:nvSpPr>
          <p:cNvPr id="15" name="Rectangle 14"/>
          <p:cNvSpPr/>
          <p:nvPr/>
        </p:nvSpPr>
        <p:spPr>
          <a:xfrm>
            <a:off x="7092612" y="3022835"/>
            <a:ext cx="3932295" cy="584775"/>
          </a:xfrm>
          <a:prstGeom prst="rect">
            <a:avLst/>
          </a:prstGeom>
        </p:spPr>
        <p:txBody>
          <a:bodyPr wrap="none">
            <a:spAutoFit/>
          </a:bodyPr>
          <a:lstStyle/>
          <a:p>
            <a:r>
              <a:rPr lang="en-GB" sz="3200" b="1" dirty="0">
                <a:solidFill>
                  <a:srgbClr val="56C7E3"/>
                </a:solidFill>
              </a:rPr>
              <a:t>Money </a:t>
            </a:r>
            <a:r>
              <a:rPr lang="en-GB" sz="3200" b="1" dirty="0" smtClean="0">
                <a:solidFill>
                  <a:srgbClr val="56C7E3"/>
                </a:solidFill>
              </a:rPr>
              <a:t>Advice Service</a:t>
            </a:r>
            <a:endParaRPr lang="en-GB" sz="3200" b="1" dirty="0">
              <a:solidFill>
                <a:srgbClr val="56C7E3"/>
              </a:solidFill>
            </a:endParaRPr>
          </a:p>
        </p:txBody>
      </p:sp>
      <p:sp>
        <p:nvSpPr>
          <p:cNvPr id="16" name="Rectangle 15"/>
          <p:cNvSpPr/>
          <p:nvPr/>
        </p:nvSpPr>
        <p:spPr>
          <a:xfrm>
            <a:off x="7092612" y="1966912"/>
            <a:ext cx="3483069" cy="464871"/>
          </a:xfrm>
          <a:prstGeom prst="rect">
            <a:avLst/>
          </a:prstGeom>
        </p:spPr>
        <p:txBody>
          <a:bodyPr wrap="none">
            <a:spAutoFit/>
          </a:bodyPr>
          <a:lstStyle/>
          <a:p>
            <a:pPr>
              <a:lnSpc>
                <a:spcPct val="150000"/>
              </a:lnSpc>
            </a:pPr>
            <a:r>
              <a:rPr lang="en-GB" dirty="0">
                <a:hlinkClick r:id="rId8"/>
              </a:rPr>
              <a:t>https://www.citizensadvice.org.uk/</a:t>
            </a:r>
            <a:endParaRPr lang="en-GB" dirty="0">
              <a:solidFill>
                <a:srgbClr val="00A1DF"/>
              </a:solidFill>
            </a:endParaRPr>
          </a:p>
        </p:txBody>
      </p:sp>
      <p:sp>
        <p:nvSpPr>
          <p:cNvPr id="17" name="Rectangle 16"/>
          <p:cNvSpPr/>
          <p:nvPr/>
        </p:nvSpPr>
        <p:spPr>
          <a:xfrm>
            <a:off x="7092612" y="1488918"/>
            <a:ext cx="2727413" cy="584775"/>
          </a:xfrm>
          <a:prstGeom prst="rect">
            <a:avLst/>
          </a:prstGeom>
        </p:spPr>
        <p:txBody>
          <a:bodyPr wrap="none">
            <a:spAutoFit/>
          </a:bodyPr>
          <a:lstStyle/>
          <a:p>
            <a:r>
              <a:rPr lang="en-GB" sz="3200" b="1" dirty="0" smtClean="0">
                <a:solidFill>
                  <a:srgbClr val="56C7E3"/>
                </a:solidFill>
              </a:rPr>
              <a:t>Citizens Advice</a:t>
            </a:r>
            <a:endParaRPr lang="en-GB" sz="3200" b="1" dirty="0">
              <a:solidFill>
                <a:srgbClr val="56C7E3"/>
              </a:solidFill>
            </a:endParaRPr>
          </a:p>
        </p:txBody>
      </p:sp>
      <p:grpSp>
        <p:nvGrpSpPr>
          <p:cNvPr id="23" name="Group 22"/>
          <p:cNvGrpSpPr/>
          <p:nvPr/>
        </p:nvGrpSpPr>
        <p:grpSpPr>
          <a:xfrm>
            <a:off x="0" y="0"/>
            <a:ext cx="4559300" cy="6876000"/>
            <a:chOff x="0" y="0"/>
            <a:chExt cx="4559300" cy="6876000"/>
          </a:xfrm>
        </p:grpSpPr>
        <p:sp>
          <p:nvSpPr>
            <p:cNvPr id="21" name="Rectangle 20"/>
            <p:cNvSpPr/>
            <p:nvPr/>
          </p:nvSpPr>
          <p:spPr>
            <a:xfrm>
              <a:off x="0" y="0"/>
              <a:ext cx="4559300" cy="6876000"/>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969" y="1245847"/>
              <a:ext cx="1776988" cy="1776988"/>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0506" y="2803750"/>
              <a:ext cx="2713761" cy="2358795"/>
            </a:xfrm>
            <a:prstGeom prst="rect">
              <a:avLst/>
            </a:prstGeom>
          </p:spPr>
        </p:pic>
      </p:grpSp>
    </p:spTree>
    <p:extLst>
      <p:ext uri="{BB962C8B-B14F-4D97-AF65-F5344CB8AC3E}">
        <p14:creationId xmlns:p14="http://schemas.microsoft.com/office/powerpoint/2010/main" val="274013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4559300" cy="6876000"/>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19" y="1245847"/>
            <a:ext cx="1776988" cy="1776988"/>
          </a:xfrm>
          <a:prstGeom prst="rect">
            <a:avLst/>
          </a:prstGeom>
        </p:spPr>
      </p:pic>
      <p:sp>
        <p:nvSpPr>
          <p:cNvPr id="24" name="TextBox 23"/>
          <p:cNvSpPr txBox="1"/>
          <p:nvPr/>
        </p:nvSpPr>
        <p:spPr>
          <a:xfrm>
            <a:off x="5520652" y="1661270"/>
            <a:ext cx="5894810" cy="3631763"/>
          </a:xfrm>
          <a:prstGeom prst="rect">
            <a:avLst/>
          </a:prstGeom>
          <a:noFill/>
        </p:spPr>
        <p:txBody>
          <a:bodyPr wrap="square" rtlCol="0">
            <a:spAutoFit/>
          </a:bodyPr>
          <a:lstStyle/>
          <a:p>
            <a:r>
              <a:rPr lang="en-GB" sz="3200" b="1" dirty="0">
                <a:solidFill>
                  <a:srgbClr val="56C7E3"/>
                </a:solidFill>
              </a:rPr>
              <a:t>We’re here when you need us</a:t>
            </a:r>
          </a:p>
          <a:p>
            <a:pPr>
              <a:spcBef>
                <a:spcPts val="1200"/>
              </a:spcBef>
            </a:pPr>
            <a:r>
              <a:rPr lang="en-GB" sz="2400" dirty="0" smtClean="0"/>
              <a:t>Don’t </a:t>
            </a:r>
            <a:r>
              <a:rPr lang="en-GB" sz="2400" dirty="0"/>
              <a:t>ignore the </a:t>
            </a:r>
            <a:r>
              <a:rPr lang="en-GB" sz="2400" dirty="0" smtClean="0"/>
              <a:t>problem</a:t>
            </a:r>
            <a:endParaRPr lang="en-GB" sz="2400" dirty="0"/>
          </a:p>
          <a:p>
            <a:pPr>
              <a:spcBef>
                <a:spcPts val="1200"/>
              </a:spcBef>
            </a:pPr>
            <a:r>
              <a:rPr lang="en-GB" sz="2400" dirty="0"/>
              <a:t>Talk to companies that you owe money </a:t>
            </a:r>
            <a:r>
              <a:rPr lang="en-GB" sz="2400" dirty="0" smtClean="0"/>
              <a:t>to</a:t>
            </a:r>
            <a:endParaRPr lang="en-GB" sz="2400" dirty="0"/>
          </a:p>
          <a:p>
            <a:pPr>
              <a:spcBef>
                <a:spcPts val="1200"/>
              </a:spcBef>
            </a:pPr>
            <a:r>
              <a:rPr lang="en-GB" sz="2400" dirty="0"/>
              <a:t>Priority Services – for you or a family </a:t>
            </a:r>
            <a:r>
              <a:rPr lang="en-GB" sz="2400" dirty="0" smtClean="0"/>
              <a:t>member</a:t>
            </a:r>
          </a:p>
          <a:p>
            <a:r>
              <a:rPr lang="en-GB" sz="2400" dirty="0"/>
              <a:t> </a:t>
            </a:r>
            <a:endParaRPr lang="en-GB" sz="2400" dirty="0" smtClean="0"/>
          </a:p>
          <a:p>
            <a:r>
              <a:rPr lang="en-GB" sz="2400" b="1" dirty="0" smtClean="0"/>
              <a:t>For information about the help and support available at United Utilities, please see our website: </a:t>
            </a:r>
            <a:r>
              <a:rPr lang="en-GB" sz="2400" b="1" dirty="0" smtClean="0">
                <a:solidFill>
                  <a:srgbClr val="0070C0"/>
                </a:solidFill>
                <a:hlinkClick r:id="rId4"/>
              </a:rPr>
              <a:t>https</a:t>
            </a:r>
            <a:r>
              <a:rPr lang="en-GB" sz="2400" b="1" dirty="0">
                <a:solidFill>
                  <a:srgbClr val="0070C0"/>
                </a:solidFill>
                <a:hlinkClick r:id="rId4"/>
              </a:rPr>
              <a:t>://www.unitedutilities.com</a:t>
            </a:r>
            <a:r>
              <a:rPr lang="en-GB" sz="2400" b="1" dirty="0" smtClean="0">
                <a:solidFill>
                  <a:srgbClr val="0070C0"/>
                </a:solidFill>
                <a:hlinkClick r:id="rId4"/>
              </a:rPr>
              <a:t>/</a:t>
            </a:r>
            <a:r>
              <a:rPr lang="en-GB" sz="2400" b="1" dirty="0" smtClean="0">
                <a:solidFill>
                  <a:srgbClr val="0070C0"/>
                </a:solidFill>
              </a:rPr>
              <a:t>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952" y="2811729"/>
            <a:ext cx="2924947" cy="2464372"/>
          </a:xfrm>
          <a:prstGeom prst="rect">
            <a:avLst/>
          </a:prstGeom>
        </p:spPr>
      </p:pic>
    </p:spTree>
    <p:extLst>
      <p:ext uri="{BB962C8B-B14F-4D97-AF65-F5344CB8AC3E}">
        <p14:creationId xmlns:p14="http://schemas.microsoft.com/office/powerpoint/2010/main" val="14248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10" r="49"/>
          <a:stretch/>
        </p:blipFill>
        <p:spPr>
          <a:xfrm>
            <a:off x="-64350" y="0"/>
            <a:ext cx="12256350" cy="6876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2653" y="2071880"/>
            <a:ext cx="6088443" cy="166758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6122" y="3646116"/>
            <a:ext cx="4345289" cy="740588"/>
          </a:xfrm>
          <a:prstGeom prst="rect">
            <a:avLst/>
          </a:prstGeom>
        </p:spPr>
      </p:pic>
    </p:spTree>
    <p:extLst>
      <p:ext uri="{BB962C8B-B14F-4D97-AF65-F5344CB8AC3E}">
        <p14:creationId xmlns:p14="http://schemas.microsoft.com/office/powerpoint/2010/main" val="37012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76000"/>
            <a:chOff x="0" y="0"/>
            <a:chExt cx="12192000" cy="687600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309" r="22177"/>
            <a:stretch/>
          </p:blipFill>
          <p:spPr>
            <a:xfrm>
              <a:off x="2640751" y="0"/>
              <a:ext cx="9551249" cy="6876000"/>
            </a:xfrm>
            <a:prstGeom prst="rect">
              <a:avLst/>
            </a:prstGeom>
          </p:spPr>
        </p:pic>
        <p:sp>
          <p:nvSpPr>
            <p:cNvPr id="18" name="Rectangle 17"/>
            <p:cNvSpPr/>
            <p:nvPr/>
          </p:nvSpPr>
          <p:spPr>
            <a:xfrm>
              <a:off x="0" y="0"/>
              <a:ext cx="4559300" cy="6876000"/>
            </a:xfrm>
            <a:prstGeom prst="rect">
              <a:avLst/>
            </a:prstGeom>
            <a:solidFill>
              <a:srgbClr val="15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50" y="5599343"/>
              <a:ext cx="1662851" cy="78449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35" y="2590722"/>
              <a:ext cx="3712509" cy="1636824"/>
            </a:xfrm>
            <a:prstGeom prst="rect">
              <a:avLst/>
            </a:prstGeom>
          </p:spPr>
        </p:pic>
      </p:grpSp>
      <p:grpSp>
        <p:nvGrpSpPr>
          <p:cNvPr id="22" name="Group 21"/>
          <p:cNvGrpSpPr/>
          <p:nvPr/>
        </p:nvGrpSpPr>
        <p:grpSpPr>
          <a:xfrm>
            <a:off x="9101280" y="5791200"/>
            <a:ext cx="2817859" cy="1084800"/>
            <a:chOff x="8602916" y="5599343"/>
            <a:chExt cx="3316224" cy="1276657"/>
          </a:xfrm>
        </p:grpSpPr>
        <p:sp>
          <p:nvSpPr>
            <p:cNvPr id="24" name="Rectangle 23"/>
            <p:cNvSpPr/>
            <p:nvPr/>
          </p:nvSpPr>
          <p:spPr>
            <a:xfrm>
              <a:off x="8602916" y="5599343"/>
              <a:ext cx="3316224" cy="127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2685" y="5868034"/>
              <a:ext cx="2814221" cy="584128"/>
            </a:xfrm>
            <a:prstGeom prst="rect">
              <a:avLst/>
            </a:prstGeom>
          </p:spPr>
        </p:pic>
      </p:gr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5252" r="22177"/>
          <a:stretch/>
        </p:blipFill>
        <p:spPr>
          <a:xfrm>
            <a:off x="-43543" y="0"/>
            <a:ext cx="7649028" cy="6876000"/>
          </a:xfrm>
          <a:prstGeom prst="rect">
            <a:avLst/>
          </a:prstGeom>
        </p:spPr>
      </p:pic>
      <p:sp>
        <p:nvSpPr>
          <p:cNvPr id="13" name="Rectangle 12"/>
          <p:cNvSpPr/>
          <p:nvPr/>
        </p:nvSpPr>
        <p:spPr>
          <a:xfrm>
            <a:off x="7605485" y="-4805"/>
            <a:ext cx="4586515" cy="6885610"/>
          </a:xfrm>
          <a:prstGeom prst="rect">
            <a:avLst/>
          </a:prstGeom>
          <a:solidFill>
            <a:srgbClr val="15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1DF"/>
              </a:solidFill>
            </a:endParaRPr>
          </a:p>
        </p:txBody>
      </p:sp>
      <p:sp>
        <p:nvSpPr>
          <p:cNvPr id="14" name="Rectangle 13"/>
          <p:cNvSpPr/>
          <p:nvPr/>
        </p:nvSpPr>
        <p:spPr>
          <a:xfrm>
            <a:off x="388665" y="400098"/>
            <a:ext cx="1944000" cy="340131"/>
          </a:xfrm>
          <a:prstGeom prst="rect">
            <a:avLst/>
          </a:prstGeom>
          <a:solidFill>
            <a:srgbClr val="67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txBox="1">
            <a:spLocks/>
          </p:cNvSpPr>
          <p:nvPr/>
        </p:nvSpPr>
        <p:spPr>
          <a:xfrm>
            <a:off x="388666" y="412798"/>
            <a:ext cx="3223452" cy="53305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smtClean="0">
                <a:solidFill>
                  <a:schemeClr val="bg1"/>
                </a:solidFill>
                <a:latin typeface="+mn-lt"/>
              </a:rPr>
              <a:t>Curriculum for Life   </a:t>
            </a:r>
            <a:r>
              <a:rPr lang="en-GB" sz="1800" dirty="0" smtClean="0">
                <a:solidFill>
                  <a:schemeClr val="bg1"/>
                </a:solidFill>
                <a:latin typeface="+mn-lt"/>
              </a:rPr>
              <a:t>Session 1</a:t>
            </a:r>
            <a:endParaRPr lang="en-GB" sz="1800" dirty="0">
              <a:solidFill>
                <a:schemeClr val="bg1"/>
              </a:solidFill>
              <a:latin typeface="+mn-lt"/>
            </a:endParaRPr>
          </a:p>
        </p:txBody>
      </p:sp>
      <p:sp>
        <p:nvSpPr>
          <p:cNvPr id="3" name="Content Placeholder 2"/>
          <p:cNvSpPr>
            <a:spLocks noGrp="1"/>
          </p:cNvSpPr>
          <p:nvPr>
            <p:ph idx="1"/>
          </p:nvPr>
        </p:nvSpPr>
        <p:spPr>
          <a:xfrm>
            <a:off x="8184000" y="666623"/>
            <a:ext cx="3414852" cy="4351338"/>
          </a:xfrm>
        </p:spPr>
        <p:txBody>
          <a:bodyPr>
            <a:noAutofit/>
          </a:bodyPr>
          <a:lstStyle/>
          <a:p>
            <a:pPr marL="0" indent="0">
              <a:buNone/>
            </a:pPr>
            <a:endParaRPr lang="en-GB" sz="2000" b="1" dirty="0" smtClean="0">
              <a:solidFill>
                <a:schemeClr val="bg1"/>
              </a:solidFill>
            </a:endParaRPr>
          </a:p>
          <a:p>
            <a:pPr marL="0" indent="0">
              <a:buNone/>
            </a:pPr>
            <a:r>
              <a:rPr lang="en-GB" sz="1600" b="1" dirty="0" smtClean="0">
                <a:solidFill>
                  <a:srgbClr val="67CFE3"/>
                </a:solidFill>
              </a:rPr>
              <a:t>Session 1</a:t>
            </a:r>
            <a:r>
              <a:rPr lang="en-GB" sz="1600" b="1" dirty="0" smtClean="0">
                <a:solidFill>
                  <a:schemeClr val="bg1"/>
                </a:solidFill>
              </a:rPr>
              <a:t/>
            </a:r>
            <a:br>
              <a:rPr lang="en-GB" sz="1600" b="1" dirty="0" smtClean="0">
                <a:solidFill>
                  <a:schemeClr val="bg1"/>
                </a:solidFill>
              </a:rPr>
            </a:br>
            <a:r>
              <a:rPr lang="en-GB" sz="1600" dirty="0" smtClean="0">
                <a:solidFill>
                  <a:schemeClr val="bg1"/>
                </a:solidFill>
              </a:rPr>
              <a:t>What is debt?</a:t>
            </a:r>
            <a:br>
              <a:rPr lang="en-GB" sz="1600" dirty="0" smtClean="0">
                <a:solidFill>
                  <a:schemeClr val="bg1"/>
                </a:solidFill>
              </a:rPr>
            </a:br>
            <a:r>
              <a:rPr lang="en-GB" sz="1600" dirty="0" smtClean="0">
                <a:solidFill>
                  <a:schemeClr val="bg1"/>
                </a:solidFill>
              </a:rPr>
              <a:t>Money management – true or false?</a:t>
            </a:r>
            <a:endParaRPr lang="en-GB" sz="1600" b="1" dirty="0" smtClean="0">
              <a:solidFill>
                <a:schemeClr val="bg1"/>
              </a:solidFill>
            </a:endParaRPr>
          </a:p>
          <a:p>
            <a:pPr marL="0" indent="0">
              <a:buNone/>
            </a:pPr>
            <a:endParaRPr lang="en-GB" sz="1600" b="1" dirty="0" smtClean="0">
              <a:solidFill>
                <a:schemeClr val="bg1"/>
              </a:solidFill>
            </a:endParaRPr>
          </a:p>
          <a:p>
            <a:pPr marL="0" indent="0">
              <a:buNone/>
            </a:pPr>
            <a:endParaRPr lang="en-GB" sz="1600" b="1" dirty="0" smtClean="0">
              <a:solidFill>
                <a:schemeClr val="bg1"/>
              </a:solidFill>
            </a:endParaRPr>
          </a:p>
          <a:p>
            <a:pPr marL="0" lvl="0" indent="0">
              <a:buNone/>
            </a:pPr>
            <a:r>
              <a:rPr lang="en-GB" sz="2000" b="1" dirty="0" smtClean="0">
                <a:solidFill>
                  <a:schemeClr val="bg1"/>
                </a:solidFill>
              </a:rPr>
              <a:t> </a:t>
            </a:r>
            <a:br>
              <a:rPr lang="en-GB" sz="2000" b="1" dirty="0" smtClean="0">
                <a:solidFill>
                  <a:schemeClr val="bg1"/>
                </a:solidFill>
              </a:rPr>
            </a:br>
            <a:endParaRPr lang="en-GB" sz="2000" b="1" dirty="0" smtClean="0">
              <a:solidFill>
                <a:schemeClr val="bg1"/>
              </a:solidFill>
            </a:endParaRPr>
          </a:p>
          <a:p>
            <a:pPr marL="0" lvl="0" indent="0">
              <a:buNone/>
            </a:pPr>
            <a:r>
              <a:rPr lang="en-GB" sz="1600" b="1" dirty="0" smtClean="0">
                <a:solidFill>
                  <a:srgbClr val="67CFE3"/>
                </a:solidFill>
              </a:rPr>
              <a:t>Session 2</a:t>
            </a:r>
            <a:r>
              <a:rPr lang="en-GB" sz="1600" b="1" dirty="0" smtClean="0">
                <a:solidFill>
                  <a:schemeClr val="bg1"/>
                </a:solidFill>
              </a:rPr>
              <a:t/>
            </a:r>
            <a:br>
              <a:rPr lang="en-GB" sz="1600" b="1" dirty="0" smtClean="0">
                <a:solidFill>
                  <a:schemeClr val="bg1"/>
                </a:solidFill>
              </a:rPr>
            </a:br>
            <a:r>
              <a:rPr lang="en-GB" sz="1600" dirty="0" smtClean="0">
                <a:solidFill>
                  <a:schemeClr val="bg1"/>
                </a:solidFill>
              </a:rPr>
              <a:t>Video – hear from other 16-25 </a:t>
            </a:r>
            <a:br>
              <a:rPr lang="en-GB" sz="1600" dirty="0" smtClean="0">
                <a:solidFill>
                  <a:schemeClr val="bg1"/>
                </a:solidFill>
              </a:rPr>
            </a:br>
            <a:r>
              <a:rPr lang="en-GB" sz="1600" dirty="0" smtClean="0">
                <a:solidFill>
                  <a:schemeClr val="bg1"/>
                </a:solidFill>
              </a:rPr>
              <a:t>year olds, Managing your money</a:t>
            </a:r>
          </a:p>
          <a:p>
            <a:pPr marL="0" lvl="0" indent="0">
              <a:buNone/>
            </a:pPr>
            <a:r>
              <a:rPr lang="en-GB" sz="1600" b="1" dirty="0" smtClean="0">
                <a:solidFill>
                  <a:srgbClr val="67CFE3"/>
                </a:solidFill>
              </a:rPr>
              <a:t>Session 3</a:t>
            </a:r>
            <a:r>
              <a:rPr lang="en-GB" sz="1600" b="1" dirty="0" smtClean="0">
                <a:solidFill>
                  <a:schemeClr val="bg1"/>
                </a:solidFill>
              </a:rPr>
              <a:t/>
            </a:r>
            <a:br>
              <a:rPr lang="en-GB" sz="1600" b="1" dirty="0" smtClean="0">
                <a:solidFill>
                  <a:schemeClr val="bg1"/>
                </a:solidFill>
              </a:rPr>
            </a:br>
            <a:r>
              <a:rPr lang="en-GB" sz="1600" dirty="0" smtClean="0">
                <a:solidFill>
                  <a:schemeClr val="bg1"/>
                </a:solidFill>
              </a:rPr>
              <a:t>Why your credit score is so important</a:t>
            </a:r>
          </a:p>
          <a:p>
            <a:pPr marL="0" lvl="0" indent="0">
              <a:buNone/>
            </a:pPr>
            <a:r>
              <a:rPr lang="en-GB" sz="1600" b="1" dirty="0" smtClean="0">
                <a:solidFill>
                  <a:srgbClr val="67CFE3"/>
                </a:solidFill>
              </a:rPr>
              <a:t>Session 4</a:t>
            </a:r>
            <a:r>
              <a:rPr lang="en-GB" sz="1600" b="1" dirty="0" smtClean="0">
                <a:solidFill>
                  <a:schemeClr val="bg1"/>
                </a:solidFill>
              </a:rPr>
              <a:t/>
            </a:r>
            <a:br>
              <a:rPr lang="en-GB" sz="1600" b="1" dirty="0" smtClean="0">
                <a:solidFill>
                  <a:schemeClr val="bg1"/>
                </a:solidFill>
              </a:rPr>
            </a:br>
            <a:r>
              <a:rPr lang="en-GB" sz="1600" dirty="0" smtClean="0">
                <a:solidFill>
                  <a:schemeClr val="bg1"/>
                </a:solidFill>
              </a:rPr>
              <a:t>Different types of debt, </a:t>
            </a:r>
            <a:br>
              <a:rPr lang="en-GB" sz="1600" dirty="0" smtClean="0">
                <a:solidFill>
                  <a:schemeClr val="bg1"/>
                </a:solidFill>
              </a:rPr>
            </a:br>
            <a:r>
              <a:rPr lang="en-GB" sz="1600" dirty="0" smtClean="0">
                <a:solidFill>
                  <a:schemeClr val="bg1"/>
                </a:solidFill>
              </a:rPr>
              <a:t>Annual Percentage Rate (APR)</a:t>
            </a:r>
          </a:p>
          <a:p>
            <a:pPr marL="0" lvl="0" indent="0">
              <a:buNone/>
            </a:pPr>
            <a:r>
              <a:rPr lang="en-GB" sz="1600" b="1" dirty="0" smtClean="0">
                <a:solidFill>
                  <a:srgbClr val="67CFE3"/>
                </a:solidFill>
              </a:rPr>
              <a:t>Session 5</a:t>
            </a:r>
            <a:r>
              <a:rPr lang="en-GB" sz="1600" b="1" dirty="0" smtClean="0">
                <a:solidFill>
                  <a:schemeClr val="bg1"/>
                </a:solidFill>
              </a:rPr>
              <a:t/>
            </a:r>
            <a:br>
              <a:rPr lang="en-GB" sz="1600" b="1" dirty="0" smtClean="0">
                <a:solidFill>
                  <a:schemeClr val="bg1"/>
                </a:solidFill>
              </a:rPr>
            </a:br>
            <a:r>
              <a:rPr lang="en-GB" sz="1600" dirty="0" smtClean="0">
                <a:solidFill>
                  <a:schemeClr val="bg1"/>
                </a:solidFill>
              </a:rPr>
              <a:t>Key tips on managing debt, </a:t>
            </a:r>
            <a:br>
              <a:rPr lang="en-GB" sz="1600" dirty="0" smtClean="0">
                <a:solidFill>
                  <a:schemeClr val="bg1"/>
                </a:solidFill>
              </a:rPr>
            </a:br>
            <a:r>
              <a:rPr lang="en-GB" sz="1600" dirty="0" smtClean="0">
                <a:solidFill>
                  <a:schemeClr val="bg1"/>
                </a:solidFill>
              </a:rPr>
              <a:t>Help and support available</a:t>
            </a:r>
            <a:endParaRPr lang="en-GB" sz="2000" dirty="0">
              <a:solidFill>
                <a:schemeClr val="bg1"/>
              </a:solidFill>
            </a:endParaRPr>
          </a:p>
        </p:txBody>
      </p:sp>
      <p:cxnSp>
        <p:nvCxnSpPr>
          <p:cNvPr id="23" name="Straight Connector 22"/>
          <p:cNvCxnSpPr/>
          <p:nvPr/>
        </p:nvCxnSpPr>
        <p:spPr>
          <a:xfrm>
            <a:off x="8305800" y="2209800"/>
            <a:ext cx="3149600" cy="0"/>
          </a:xfrm>
          <a:prstGeom prst="line">
            <a:avLst/>
          </a:prstGeom>
          <a:ln w="12700">
            <a:solidFill>
              <a:srgbClr val="67CFE3"/>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636" y="2145286"/>
            <a:ext cx="6346875" cy="2804696"/>
          </a:xfrm>
          <a:prstGeom prst="rect">
            <a:avLst/>
          </a:prstGeom>
          <a:effectLst>
            <a:outerShdw blurRad="698500" sx="102000" sy="102000" algn="ctr" rotWithShape="0">
              <a:prstClr val="black">
                <a:alpha val="40000"/>
              </a:prstClr>
            </a:outerShdw>
          </a:effec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51839" y="696675"/>
            <a:ext cx="3037043" cy="277948"/>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2479" y="2545719"/>
            <a:ext cx="2089074" cy="593146"/>
          </a:xfrm>
          <a:prstGeom prst="rect">
            <a:avLst/>
          </a:prstGeom>
        </p:spPr>
      </p:pic>
    </p:spTree>
    <p:extLst>
      <p:ext uri="{BB962C8B-B14F-4D97-AF65-F5344CB8AC3E}">
        <p14:creationId xmlns:p14="http://schemas.microsoft.com/office/powerpoint/2010/main" val="422278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2.96296E-6 L -0.37617 -2.96296E-6 " pathEditMode="relative" rAng="0" ptsTypes="AA">
                                      <p:cBhvr>
                                        <p:cTn id="6" dur="1250" fill="hold"/>
                                        <p:tgtEl>
                                          <p:spTgt spid="2"/>
                                        </p:tgtEl>
                                        <p:attrNameLst>
                                          <p:attrName>ppt_x</p:attrName>
                                          <p:attrName>ppt_y</p:attrName>
                                        </p:attrNameLst>
                                      </p:cBhvr>
                                      <p:rCtr x="-18815" y="0"/>
                                    </p:animMotion>
                                  </p:childTnLst>
                                </p:cTn>
                              </p:par>
                              <p:par>
                                <p:cTn id="7" presetID="1" presetClass="entr" presetSubtype="0" fill="hold" nodeType="withEffect">
                                  <p:stCondLst>
                                    <p:cond delay="1250"/>
                                  </p:stCondLst>
                                  <p:childTnLst>
                                    <p:set>
                                      <p:cBhvr>
                                        <p:cTn id="8" dur="1" fill="hold">
                                          <p:stCondLst>
                                            <p:cond delay="0"/>
                                          </p:stCondLst>
                                        </p:cTn>
                                        <p:tgtEl>
                                          <p:spTgt spid="12"/>
                                        </p:tgtEl>
                                        <p:attrNameLst>
                                          <p:attrName>style.visibility</p:attrName>
                                        </p:attrNameLst>
                                      </p:cBhvr>
                                      <p:to>
                                        <p:strVal val="visible"/>
                                      </p:to>
                                    </p:set>
                                  </p:childTnLst>
                                </p:cTn>
                              </p:par>
                              <p:par>
                                <p:cTn id="9" presetID="2" presetClass="entr" presetSubtype="2"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50" fill="hold"/>
                                        <p:tgtEl>
                                          <p:spTgt spid="13"/>
                                        </p:tgtEl>
                                        <p:attrNameLst>
                                          <p:attrName>ppt_x</p:attrName>
                                        </p:attrNameLst>
                                      </p:cBhvr>
                                      <p:tavLst>
                                        <p:tav tm="0">
                                          <p:val>
                                            <p:strVal val="1+#ppt_w/2"/>
                                          </p:val>
                                        </p:tav>
                                        <p:tav tm="100000">
                                          <p:val>
                                            <p:strVal val="#ppt_x"/>
                                          </p:val>
                                        </p:tav>
                                      </p:tavLst>
                                    </p:anim>
                                    <p:anim calcmode="lin" valueType="num">
                                      <p:cBhvr additive="base">
                                        <p:cTn id="12" dur="5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5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1+#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par>
                                <p:cTn id="41" presetID="10" presetClass="entr" presetSubtype="0" fill="hold"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2" presetClass="entr" presetSubtype="2" fill="hold" nodeType="withEffect">
                                  <p:stCondLst>
                                    <p:cond delay="25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1+#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25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1+#ppt_w/2"/>
                                          </p:val>
                                        </p:tav>
                                        <p:tav tm="100000">
                                          <p:val>
                                            <p:strVal val="#ppt_x"/>
                                          </p:val>
                                        </p:tav>
                                      </p:tavLst>
                                    </p:anim>
                                    <p:anim calcmode="lin" valueType="num">
                                      <p:cBhvr additive="base">
                                        <p:cTn id="5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91968" y="4159826"/>
            <a:ext cx="7008064" cy="1200329"/>
          </a:xfrm>
          <a:prstGeom prst="rect">
            <a:avLst/>
          </a:prstGeom>
        </p:spPr>
        <p:txBody>
          <a:bodyPr wrap="square">
            <a:spAutoFit/>
          </a:bodyPr>
          <a:lstStyle/>
          <a:p>
            <a:pPr algn="ctr"/>
            <a:r>
              <a:rPr lang="en-GB" sz="3600" dirty="0">
                <a:solidFill>
                  <a:schemeClr val="bg1"/>
                </a:solidFill>
              </a:rPr>
              <a:t>An amount of money that you owe to a person, bank, company, etc. </a:t>
            </a:r>
            <a:endParaRPr lang="en-GB" sz="3600" strike="sngStrike" dirty="0">
              <a:solidFill>
                <a:schemeClr val="bg1"/>
              </a:solidFill>
            </a:endParaRPr>
          </a:p>
        </p:txBody>
      </p:sp>
      <p:pic>
        <p:nvPicPr>
          <p:cNvPr id="16" name="Picture 15"/>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549705" y="713451"/>
            <a:ext cx="2828855" cy="282885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053" y="3010322"/>
            <a:ext cx="6659894" cy="1280163"/>
          </a:xfrm>
          <a:prstGeom prst="rect">
            <a:avLst/>
          </a:prstGeom>
        </p:spPr>
      </p:pic>
    </p:spTree>
    <p:extLst>
      <p:ext uri="{BB962C8B-B14F-4D97-AF65-F5344CB8AC3E}">
        <p14:creationId xmlns:p14="http://schemas.microsoft.com/office/powerpoint/2010/main" val="418959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19936" y="3269218"/>
            <a:ext cx="6512764" cy="1421928"/>
          </a:xfrm>
          <a:prstGeom prst="rect">
            <a:avLst/>
          </a:prstGeom>
        </p:spPr>
        <p:txBody>
          <a:bodyPr wrap="square">
            <a:spAutoFit/>
          </a:bodyPr>
          <a:lstStyle/>
          <a:p>
            <a:pPr>
              <a:lnSpc>
                <a:spcPct val="90000"/>
              </a:lnSpc>
            </a:pPr>
            <a:r>
              <a:rPr lang="en-GB" sz="4800" b="1" dirty="0">
                <a:solidFill>
                  <a:schemeClr val="bg1"/>
                </a:solidFill>
              </a:rPr>
              <a:t>It’s okay to spend </a:t>
            </a:r>
            <a:r>
              <a:rPr lang="en-GB" sz="4800" b="1" dirty="0" smtClean="0">
                <a:solidFill>
                  <a:schemeClr val="bg1"/>
                </a:solidFill>
              </a:rPr>
              <a:t>more </a:t>
            </a:r>
            <a:r>
              <a:rPr lang="en-GB" sz="4800" b="1" dirty="0">
                <a:solidFill>
                  <a:schemeClr val="bg1"/>
                </a:solidFill>
              </a:rPr>
              <a:t>money than </a:t>
            </a:r>
            <a:r>
              <a:rPr lang="en-GB" sz="4800" b="1" dirty="0" smtClean="0">
                <a:solidFill>
                  <a:schemeClr val="bg1"/>
                </a:solidFill>
              </a:rPr>
              <a:t>I </a:t>
            </a:r>
            <a:r>
              <a:rPr lang="en-GB" sz="4800" b="1" dirty="0">
                <a:solidFill>
                  <a:schemeClr val="bg1"/>
                </a:solidFill>
              </a:rPr>
              <a:t>earn</a:t>
            </a:r>
          </a:p>
        </p:txBody>
      </p:sp>
      <p:grpSp>
        <p:nvGrpSpPr>
          <p:cNvPr id="11" name="Group 10"/>
          <p:cNvGrpSpPr/>
          <p:nvPr/>
        </p:nvGrpSpPr>
        <p:grpSpPr>
          <a:xfrm>
            <a:off x="12306300" y="-96697"/>
            <a:ext cx="3737512" cy="6954697"/>
            <a:chOff x="12429671" y="-96697"/>
            <a:chExt cx="3737512" cy="6954697"/>
          </a:xfrm>
        </p:grpSpPr>
        <p:sp>
          <p:nvSpPr>
            <p:cNvPr id="15" name="Rectangle 14"/>
            <p:cNvSpPr/>
            <p:nvPr/>
          </p:nvSpPr>
          <p:spPr>
            <a:xfrm>
              <a:off x="12429671" y="0"/>
              <a:ext cx="3695700" cy="6858000"/>
            </a:xfrm>
            <a:prstGeom prst="rect">
              <a:avLst/>
            </a:prstGeom>
            <a:solidFill>
              <a:srgbClr val="56C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4041823" y="-96697"/>
              <a:ext cx="2125360" cy="2125360"/>
            </a:xfrm>
            <a:prstGeom prst="rect">
              <a:avLst/>
            </a:prstGeom>
          </p:spPr>
        </p:pic>
        <p:sp>
          <p:nvSpPr>
            <p:cNvPr id="18" name="Rectangle 17"/>
            <p:cNvSpPr/>
            <p:nvPr/>
          </p:nvSpPr>
          <p:spPr>
            <a:xfrm>
              <a:off x="12702721" y="3883536"/>
              <a:ext cx="2851150" cy="1631216"/>
            </a:xfrm>
            <a:prstGeom prst="rect">
              <a:avLst/>
            </a:prstGeom>
          </p:spPr>
          <p:txBody>
            <a:bodyPr wrap="square">
              <a:spAutoFit/>
            </a:bodyPr>
            <a:lstStyle/>
            <a:p>
              <a:r>
                <a:rPr lang="en-GB" sz="2000" dirty="0">
                  <a:solidFill>
                    <a:schemeClr val="bg1"/>
                  </a:solidFill>
                </a:rPr>
                <a:t>You’ll soon run out of money and fall into debt! Always keep an eye on your money when you’re splashing the cash.</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9965" y="2420513"/>
              <a:ext cx="1451649" cy="737235"/>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1634" y="3211849"/>
              <a:ext cx="1199710" cy="553610"/>
            </a:xfrm>
            <a:prstGeom prst="rect">
              <a:avLst/>
            </a:prstGeom>
          </p:spPr>
        </p:pic>
      </p:gr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1005" y="2199009"/>
            <a:ext cx="3071790" cy="277304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5256" y="1656307"/>
            <a:ext cx="214759" cy="214759"/>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53565" y="1871066"/>
            <a:ext cx="214759" cy="214759"/>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8383" y="2199009"/>
            <a:ext cx="894764" cy="894764"/>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0068" y="2302276"/>
            <a:ext cx="5470655" cy="1013801"/>
          </a:xfrm>
          <a:prstGeom prst="rect">
            <a:avLst/>
          </a:prstGeom>
        </p:spPr>
      </p:pic>
    </p:spTree>
    <p:extLst>
      <p:ext uri="{BB962C8B-B14F-4D97-AF65-F5344CB8AC3E}">
        <p14:creationId xmlns:p14="http://schemas.microsoft.com/office/powerpoint/2010/main" val="385419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2" presetClass="entr" presetSubtype="2" decel="4000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nodeType="withEffect">
                                  <p:stCondLst>
                                    <p:cond delay="3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xit" presetSubtype="0" fill="hold" nodeType="clickEffect">
                                  <p:stCondLst>
                                    <p:cond delay="0"/>
                                  </p:stCondLst>
                                  <p:childTnLst>
                                    <p:anim calcmode="lin" valueType="num">
                                      <p:cBhvr>
                                        <p:cTn id="34" dur="750"/>
                                        <p:tgtEl>
                                          <p:spTgt spid="21"/>
                                        </p:tgtEl>
                                        <p:attrNameLst>
                                          <p:attrName>ppt_w</p:attrName>
                                        </p:attrNameLst>
                                      </p:cBhvr>
                                      <p:tavLst>
                                        <p:tav tm="0">
                                          <p:val>
                                            <p:strVal val="ppt_w"/>
                                          </p:val>
                                        </p:tav>
                                        <p:tav tm="100000">
                                          <p:val>
                                            <p:fltVal val="0"/>
                                          </p:val>
                                        </p:tav>
                                      </p:tavLst>
                                    </p:anim>
                                    <p:anim calcmode="lin" valueType="num">
                                      <p:cBhvr>
                                        <p:cTn id="35" dur="750"/>
                                        <p:tgtEl>
                                          <p:spTgt spid="21"/>
                                        </p:tgtEl>
                                        <p:attrNameLst>
                                          <p:attrName>ppt_h</p:attrName>
                                        </p:attrNameLst>
                                      </p:cBhvr>
                                      <p:tavLst>
                                        <p:tav tm="0">
                                          <p:val>
                                            <p:strVal val="ppt_h"/>
                                          </p:val>
                                        </p:tav>
                                        <p:tav tm="100000">
                                          <p:val>
                                            <p:fltVal val="0"/>
                                          </p:val>
                                        </p:tav>
                                      </p:tavLst>
                                    </p:anim>
                                    <p:anim calcmode="lin" valueType="num">
                                      <p:cBhvr>
                                        <p:cTn id="36" dur="750"/>
                                        <p:tgtEl>
                                          <p:spTgt spid="21"/>
                                        </p:tgtEl>
                                        <p:attrNameLst>
                                          <p:attrName>style.rotation</p:attrName>
                                        </p:attrNameLst>
                                      </p:cBhvr>
                                      <p:tavLst>
                                        <p:tav tm="0">
                                          <p:val>
                                            <p:fltVal val="0"/>
                                          </p:val>
                                        </p:tav>
                                        <p:tav tm="100000">
                                          <p:val>
                                            <p:fltVal val="90"/>
                                          </p:val>
                                        </p:tav>
                                      </p:tavLst>
                                    </p:anim>
                                    <p:animEffect transition="out" filter="fade">
                                      <p:cBhvr>
                                        <p:cTn id="37" dur="750"/>
                                        <p:tgtEl>
                                          <p:spTgt spid="21"/>
                                        </p:tgtEl>
                                      </p:cBhvr>
                                    </p:animEffect>
                                    <p:set>
                                      <p:cBhvr>
                                        <p:cTn id="38" dur="1" fill="hold">
                                          <p:stCondLst>
                                            <p:cond delay="749"/>
                                          </p:stCondLst>
                                        </p:cTn>
                                        <p:tgtEl>
                                          <p:spTgt spid="21"/>
                                        </p:tgtEl>
                                        <p:attrNameLst>
                                          <p:attrName>style.visibility</p:attrName>
                                        </p:attrNameLst>
                                      </p:cBhvr>
                                      <p:to>
                                        <p:strVal val="hidden"/>
                                      </p:to>
                                    </p:set>
                                  </p:childTnLst>
                                </p:cTn>
                              </p:par>
                              <p:par>
                                <p:cTn id="39" presetID="42" presetClass="path" presetSubtype="0" fill="hold" nodeType="withEffect">
                                  <p:stCondLst>
                                    <p:cond delay="0"/>
                                  </p:stCondLst>
                                  <p:childTnLst>
                                    <p:animMotion origin="layout" path="M 1.45833E-6 3.7037E-7 L 0.05911 0.08611 " pathEditMode="relative" rAng="0" ptsTypes="AA">
                                      <p:cBhvr>
                                        <p:cTn id="40" dur="750" fill="hold"/>
                                        <p:tgtEl>
                                          <p:spTgt spid="21"/>
                                        </p:tgtEl>
                                        <p:attrNameLst>
                                          <p:attrName>ppt_x</p:attrName>
                                          <p:attrName>ppt_y</p:attrName>
                                        </p:attrNameLst>
                                      </p:cBhvr>
                                      <p:rCtr x="2956" y="4306"/>
                                    </p:animMotion>
                                  </p:childTnLst>
                                </p:cTn>
                              </p:par>
                              <p:par>
                                <p:cTn id="41" presetID="53" presetClass="exit" presetSubtype="32" fill="hold" nodeType="withEffect">
                                  <p:stCondLst>
                                    <p:cond delay="0"/>
                                  </p:stCondLst>
                                  <p:childTnLst>
                                    <p:anim calcmode="lin" valueType="num">
                                      <p:cBhvr>
                                        <p:cTn id="42" dur="750"/>
                                        <p:tgtEl>
                                          <p:spTgt spid="6"/>
                                        </p:tgtEl>
                                        <p:attrNameLst>
                                          <p:attrName>ppt_w</p:attrName>
                                        </p:attrNameLst>
                                      </p:cBhvr>
                                      <p:tavLst>
                                        <p:tav tm="0">
                                          <p:val>
                                            <p:strVal val="ppt_w"/>
                                          </p:val>
                                        </p:tav>
                                        <p:tav tm="100000">
                                          <p:val>
                                            <p:fltVal val="0"/>
                                          </p:val>
                                        </p:tav>
                                      </p:tavLst>
                                    </p:anim>
                                    <p:anim calcmode="lin" valueType="num">
                                      <p:cBhvr>
                                        <p:cTn id="43" dur="750"/>
                                        <p:tgtEl>
                                          <p:spTgt spid="6"/>
                                        </p:tgtEl>
                                        <p:attrNameLst>
                                          <p:attrName>ppt_h</p:attrName>
                                        </p:attrNameLst>
                                      </p:cBhvr>
                                      <p:tavLst>
                                        <p:tav tm="0">
                                          <p:val>
                                            <p:strVal val="ppt_h"/>
                                          </p:val>
                                        </p:tav>
                                        <p:tav tm="100000">
                                          <p:val>
                                            <p:fltVal val="0"/>
                                          </p:val>
                                        </p:tav>
                                      </p:tavLst>
                                    </p:anim>
                                    <p:animEffect transition="out" filter="fade">
                                      <p:cBhvr>
                                        <p:cTn id="44" dur="750"/>
                                        <p:tgtEl>
                                          <p:spTgt spid="6"/>
                                        </p:tgtEl>
                                      </p:cBhvr>
                                    </p:animEffect>
                                    <p:set>
                                      <p:cBhvr>
                                        <p:cTn id="45" dur="1" fill="hold">
                                          <p:stCondLst>
                                            <p:cond delay="749"/>
                                          </p:stCondLst>
                                        </p:cTn>
                                        <p:tgtEl>
                                          <p:spTgt spid="6"/>
                                        </p:tgtEl>
                                        <p:attrNameLst>
                                          <p:attrName>style.visibility</p:attrName>
                                        </p:attrNameLst>
                                      </p:cBhvr>
                                      <p:to>
                                        <p:strVal val="hidden"/>
                                      </p:to>
                                    </p:set>
                                  </p:childTnLst>
                                </p:cTn>
                              </p:par>
                              <p:par>
                                <p:cTn id="46" presetID="42" presetClass="path" presetSubtype="0" fill="hold" nodeType="withEffect">
                                  <p:stCondLst>
                                    <p:cond delay="0"/>
                                  </p:stCondLst>
                                  <p:childTnLst>
                                    <p:animMotion origin="layout" path="M 4.375E-6 4.81481E-6 L -0.04336 4.81481E-6 " pathEditMode="relative" rAng="0" ptsTypes="AA">
                                      <p:cBhvr>
                                        <p:cTn id="47" dur="750" fill="hold"/>
                                        <p:tgtEl>
                                          <p:spTgt spid="6"/>
                                        </p:tgtEl>
                                        <p:attrNameLst>
                                          <p:attrName>ppt_x</p:attrName>
                                          <p:attrName>ppt_y</p:attrName>
                                        </p:attrNameLst>
                                      </p:cBhvr>
                                      <p:rCtr x="-2174" y="0"/>
                                    </p:animMotion>
                                  </p:childTnLst>
                                </p:cTn>
                              </p:par>
                              <p:par>
                                <p:cTn id="48" presetID="53" presetClass="exit" presetSubtype="32" fill="hold" nodeType="withEffect">
                                  <p:stCondLst>
                                    <p:cond delay="0"/>
                                  </p:stCondLst>
                                  <p:childTnLst>
                                    <p:anim calcmode="lin" valueType="num">
                                      <p:cBhvr>
                                        <p:cTn id="49" dur="750"/>
                                        <p:tgtEl>
                                          <p:spTgt spid="10"/>
                                        </p:tgtEl>
                                        <p:attrNameLst>
                                          <p:attrName>ppt_w</p:attrName>
                                        </p:attrNameLst>
                                      </p:cBhvr>
                                      <p:tavLst>
                                        <p:tav tm="0">
                                          <p:val>
                                            <p:strVal val="ppt_w"/>
                                          </p:val>
                                        </p:tav>
                                        <p:tav tm="100000">
                                          <p:val>
                                            <p:fltVal val="0"/>
                                          </p:val>
                                        </p:tav>
                                      </p:tavLst>
                                    </p:anim>
                                    <p:anim calcmode="lin" valueType="num">
                                      <p:cBhvr>
                                        <p:cTn id="50" dur="750"/>
                                        <p:tgtEl>
                                          <p:spTgt spid="10"/>
                                        </p:tgtEl>
                                        <p:attrNameLst>
                                          <p:attrName>ppt_h</p:attrName>
                                        </p:attrNameLst>
                                      </p:cBhvr>
                                      <p:tavLst>
                                        <p:tav tm="0">
                                          <p:val>
                                            <p:strVal val="ppt_h"/>
                                          </p:val>
                                        </p:tav>
                                        <p:tav tm="100000">
                                          <p:val>
                                            <p:fltVal val="0"/>
                                          </p:val>
                                        </p:tav>
                                      </p:tavLst>
                                    </p:anim>
                                    <p:animEffect transition="out" filter="fade">
                                      <p:cBhvr>
                                        <p:cTn id="51" dur="750"/>
                                        <p:tgtEl>
                                          <p:spTgt spid="10"/>
                                        </p:tgtEl>
                                      </p:cBhvr>
                                    </p:animEffect>
                                    <p:set>
                                      <p:cBhvr>
                                        <p:cTn id="52" dur="1" fill="hold">
                                          <p:stCondLst>
                                            <p:cond delay="749"/>
                                          </p:stCondLst>
                                        </p:cTn>
                                        <p:tgtEl>
                                          <p:spTgt spid="10"/>
                                        </p:tgtEl>
                                        <p:attrNameLst>
                                          <p:attrName>style.visibility</p:attrName>
                                        </p:attrNameLst>
                                      </p:cBhvr>
                                      <p:to>
                                        <p:strVal val="hidden"/>
                                      </p:to>
                                    </p:set>
                                  </p:childTnLst>
                                </p:cTn>
                              </p:par>
                              <p:par>
                                <p:cTn id="53" presetID="42" presetClass="path" presetSubtype="0" fill="hold" nodeType="withEffect">
                                  <p:stCondLst>
                                    <p:cond delay="0"/>
                                  </p:stCondLst>
                                  <p:childTnLst>
                                    <p:animMotion origin="layout" path="M 0 0 L 0 0.25 E" pathEditMode="relative" ptsTypes="">
                                      <p:cBhvr>
                                        <p:cTn id="54" dur="750" fill="hold"/>
                                        <p:tgtEl>
                                          <p:spTgt spid="10"/>
                                        </p:tgtEl>
                                        <p:attrNameLst>
                                          <p:attrName>ppt_x</p:attrName>
                                          <p:attrName>ppt_y</p:attrName>
                                        </p:attrNameLst>
                                      </p:cBhvr>
                                    </p:animMotion>
                                  </p:childTnLst>
                                </p:cTn>
                              </p:par>
                              <p:par>
                                <p:cTn id="55" presetID="42" presetClass="path" presetSubtype="0" fill="hold" nodeType="withEffect">
                                  <p:stCondLst>
                                    <p:cond delay="0"/>
                                  </p:stCondLst>
                                  <p:childTnLst>
                                    <p:animMotion origin="layout" path="M 0 0 L 0 0.25 E" pathEditMode="relative" ptsTypes="">
                                      <p:cBhvr>
                                        <p:cTn id="56" dur="750" fill="hold"/>
                                        <p:tgtEl>
                                          <p:spTgt spid="20"/>
                                        </p:tgtEl>
                                        <p:attrNameLst>
                                          <p:attrName>ppt_x</p:attrName>
                                          <p:attrName>ppt_y</p:attrName>
                                        </p:attrNameLst>
                                      </p:cBhvr>
                                    </p:animMotion>
                                  </p:childTnLst>
                                </p:cTn>
                              </p:par>
                              <p:par>
                                <p:cTn id="57" presetID="53" presetClass="exit" presetSubtype="32" fill="hold" nodeType="withEffect">
                                  <p:stCondLst>
                                    <p:cond delay="0"/>
                                  </p:stCondLst>
                                  <p:childTnLst>
                                    <p:anim calcmode="lin" valueType="num">
                                      <p:cBhvr>
                                        <p:cTn id="58" dur="750"/>
                                        <p:tgtEl>
                                          <p:spTgt spid="20"/>
                                        </p:tgtEl>
                                        <p:attrNameLst>
                                          <p:attrName>ppt_w</p:attrName>
                                        </p:attrNameLst>
                                      </p:cBhvr>
                                      <p:tavLst>
                                        <p:tav tm="0">
                                          <p:val>
                                            <p:strVal val="ppt_w"/>
                                          </p:val>
                                        </p:tav>
                                        <p:tav tm="100000">
                                          <p:val>
                                            <p:fltVal val="0"/>
                                          </p:val>
                                        </p:tav>
                                      </p:tavLst>
                                    </p:anim>
                                    <p:anim calcmode="lin" valueType="num">
                                      <p:cBhvr>
                                        <p:cTn id="59" dur="750"/>
                                        <p:tgtEl>
                                          <p:spTgt spid="20"/>
                                        </p:tgtEl>
                                        <p:attrNameLst>
                                          <p:attrName>ppt_h</p:attrName>
                                        </p:attrNameLst>
                                      </p:cBhvr>
                                      <p:tavLst>
                                        <p:tav tm="0">
                                          <p:val>
                                            <p:strVal val="ppt_h"/>
                                          </p:val>
                                        </p:tav>
                                        <p:tav tm="100000">
                                          <p:val>
                                            <p:fltVal val="0"/>
                                          </p:val>
                                        </p:tav>
                                      </p:tavLst>
                                    </p:anim>
                                    <p:animEffect transition="out" filter="fade">
                                      <p:cBhvr>
                                        <p:cTn id="60" dur="750"/>
                                        <p:tgtEl>
                                          <p:spTgt spid="20"/>
                                        </p:tgtEl>
                                      </p:cBhvr>
                                    </p:animEffect>
                                    <p:set>
                                      <p:cBhvr>
                                        <p:cTn id="61" dur="1" fill="hold">
                                          <p:stCondLst>
                                            <p:cond delay="749"/>
                                          </p:stCondLst>
                                        </p:cTn>
                                        <p:tgtEl>
                                          <p:spTgt spid="20"/>
                                        </p:tgtEl>
                                        <p:attrNameLst>
                                          <p:attrName>style.visibility</p:attrName>
                                        </p:attrNameLst>
                                      </p:cBhvr>
                                      <p:to>
                                        <p:strVal val="hidden"/>
                                      </p:to>
                                    </p:set>
                                  </p:childTnLst>
                                </p:cTn>
                              </p:par>
                              <p:par>
                                <p:cTn id="62" presetID="35" presetClass="path" presetSubtype="0" accel="50000" decel="50000" fill="hold" nodeType="withEffect">
                                  <p:stCondLst>
                                    <p:cond delay="250"/>
                                  </p:stCondLst>
                                  <p:childTnLst>
                                    <p:animMotion origin="layout" path="M -2.08333E-7 -4.07407E-6 L -0.31263 -4.07407E-6 " pathEditMode="relative" rAng="0" ptsTypes="AA">
                                      <p:cBhvr>
                                        <p:cTn id="63" dur="1000" fill="hold"/>
                                        <p:tgtEl>
                                          <p:spTgt spid="11"/>
                                        </p:tgtEl>
                                        <p:attrNameLst>
                                          <p:attrName>ppt_x</p:attrName>
                                          <p:attrName>ppt_y</p:attrName>
                                        </p:attrNameLst>
                                      </p:cBhvr>
                                      <p:rCtr x="-156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19936" y="3269218"/>
            <a:ext cx="6512764" cy="1421928"/>
          </a:xfrm>
          <a:prstGeom prst="rect">
            <a:avLst/>
          </a:prstGeom>
        </p:spPr>
        <p:txBody>
          <a:bodyPr wrap="square">
            <a:spAutoFit/>
          </a:bodyPr>
          <a:lstStyle/>
          <a:p>
            <a:pPr>
              <a:lnSpc>
                <a:spcPct val="90000"/>
              </a:lnSpc>
            </a:pPr>
            <a:r>
              <a:rPr lang="en-GB" sz="4800" b="1" dirty="0">
                <a:solidFill>
                  <a:schemeClr val="bg1"/>
                </a:solidFill>
              </a:rPr>
              <a:t>It’s okay to spend </a:t>
            </a:r>
            <a:r>
              <a:rPr lang="en-GB" sz="4800" b="1" dirty="0" smtClean="0">
                <a:solidFill>
                  <a:schemeClr val="bg1"/>
                </a:solidFill>
              </a:rPr>
              <a:t>more </a:t>
            </a:r>
            <a:r>
              <a:rPr lang="en-GB" sz="4800" b="1" dirty="0">
                <a:solidFill>
                  <a:schemeClr val="bg1"/>
                </a:solidFill>
              </a:rPr>
              <a:t>money than </a:t>
            </a:r>
            <a:r>
              <a:rPr lang="en-GB" sz="4800" b="1" dirty="0" smtClean="0">
                <a:solidFill>
                  <a:schemeClr val="bg1"/>
                </a:solidFill>
              </a:rPr>
              <a:t>I </a:t>
            </a:r>
            <a:r>
              <a:rPr lang="en-GB" sz="4800" b="1" dirty="0">
                <a:solidFill>
                  <a:schemeClr val="bg1"/>
                </a:solidFill>
              </a:rPr>
              <a:t>earn</a:t>
            </a:r>
          </a:p>
        </p:txBody>
      </p:sp>
      <p:grpSp>
        <p:nvGrpSpPr>
          <p:cNvPr id="11" name="Group 10"/>
          <p:cNvGrpSpPr/>
          <p:nvPr/>
        </p:nvGrpSpPr>
        <p:grpSpPr>
          <a:xfrm>
            <a:off x="8454488" y="-96697"/>
            <a:ext cx="3737512" cy="6954697"/>
            <a:chOff x="12429671" y="-96697"/>
            <a:chExt cx="3737512" cy="6954697"/>
          </a:xfrm>
        </p:grpSpPr>
        <p:sp>
          <p:nvSpPr>
            <p:cNvPr id="15" name="Rectangle 14"/>
            <p:cNvSpPr/>
            <p:nvPr/>
          </p:nvSpPr>
          <p:spPr>
            <a:xfrm>
              <a:off x="12429671" y="0"/>
              <a:ext cx="3695700" cy="6858000"/>
            </a:xfrm>
            <a:prstGeom prst="rect">
              <a:avLst/>
            </a:prstGeom>
            <a:solidFill>
              <a:srgbClr val="56C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4041823" y="-96697"/>
              <a:ext cx="2125360" cy="2125360"/>
            </a:xfrm>
            <a:prstGeom prst="rect">
              <a:avLst/>
            </a:prstGeom>
          </p:spPr>
        </p:pic>
        <p:sp>
          <p:nvSpPr>
            <p:cNvPr id="18" name="Rectangle 17"/>
            <p:cNvSpPr/>
            <p:nvPr/>
          </p:nvSpPr>
          <p:spPr>
            <a:xfrm>
              <a:off x="12702721" y="3883536"/>
              <a:ext cx="2851150" cy="1631216"/>
            </a:xfrm>
            <a:prstGeom prst="rect">
              <a:avLst/>
            </a:prstGeom>
          </p:spPr>
          <p:txBody>
            <a:bodyPr wrap="square">
              <a:spAutoFit/>
            </a:bodyPr>
            <a:lstStyle/>
            <a:p>
              <a:r>
                <a:rPr lang="en-GB" sz="2000" dirty="0">
                  <a:solidFill>
                    <a:schemeClr val="bg1"/>
                  </a:solidFill>
                </a:rPr>
                <a:t>You’ll soon run out of money and fall into debt! Always keep an eye on your money when you’re splashing the cash.</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9965" y="2420513"/>
              <a:ext cx="1451649" cy="737235"/>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1634" y="3211849"/>
              <a:ext cx="1199710" cy="553610"/>
            </a:xfrm>
            <a:prstGeom prst="rect">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35256" y="1656307"/>
            <a:ext cx="214759" cy="214759"/>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3565" y="1871066"/>
            <a:ext cx="214759" cy="214759"/>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0068" y="2302276"/>
            <a:ext cx="5470655" cy="1013801"/>
          </a:xfrm>
          <a:prstGeom prst="rect">
            <a:avLst/>
          </a:prstGeom>
        </p:spPr>
      </p:pic>
    </p:spTree>
    <p:extLst>
      <p:ext uri="{BB962C8B-B14F-4D97-AF65-F5344CB8AC3E}">
        <p14:creationId xmlns:p14="http://schemas.microsoft.com/office/powerpoint/2010/main" val="254507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53" presetClass="entr" presetSubtype="16"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nodeType="withEffect">
                                  <p:stCondLst>
                                    <p:cond delay="30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par>
                                <p:cTn id="21" presetID="53" presetClass="exit" presetSubtype="32" fill="hold" nodeType="withEffect">
                                  <p:stCondLst>
                                    <p:cond delay="0"/>
                                  </p:stCondLst>
                                  <p:childTnLst>
                                    <p:anim calcmode="lin" valueType="num">
                                      <p:cBhvr>
                                        <p:cTn id="22" dur="750"/>
                                        <p:tgtEl>
                                          <p:spTgt spid="10"/>
                                        </p:tgtEl>
                                        <p:attrNameLst>
                                          <p:attrName>ppt_w</p:attrName>
                                        </p:attrNameLst>
                                      </p:cBhvr>
                                      <p:tavLst>
                                        <p:tav tm="0">
                                          <p:val>
                                            <p:strVal val="ppt_w"/>
                                          </p:val>
                                        </p:tav>
                                        <p:tav tm="100000">
                                          <p:val>
                                            <p:fltVal val="0"/>
                                          </p:val>
                                        </p:tav>
                                      </p:tavLst>
                                    </p:anim>
                                    <p:anim calcmode="lin" valueType="num">
                                      <p:cBhvr>
                                        <p:cTn id="23" dur="750"/>
                                        <p:tgtEl>
                                          <p:spTgt spid="10"/>
                                        </p:tgtEl>
                                        <p:attrNameLst>
                                          <p:attrName>ppt_h</p:attrName>
                                        </p:attrNameLst>
                                      </p:cBhvr>
                                      <p:tavLst>
                                        <p:tav tm="0">
                                          <p:val>
                                            <p:strVal val="ppt_h"/>
                                          </p:val>
                                        </p:tav>
                                        <p:tav tm="100000">
                                          <p:val>
                                            <p:fltVal val="0"/>
                                          </p:val>
                                        </p:tav>
                                      </p:tavLst>
                                    </p:anim>
                                    <p:animEffect transition="out" filter="fade">
                                      <p:cBhvr>
                                        <p:cTn id="24" dur="750"/>
                                        <p:tgtEl>
                                          <p:spTgt spid="10"/>
                                        </p:tgtEl>
                                      </p:cBhvr>
                                    </p:animEffect>
                                    <p:set>
                                      <p:cBhvr>
                                        <p:cTn id="25" dur="1" fill="hold">
                                          <p:stCondLst>
                                            <p:cond delay="749"/>
                                          </p:stCondLst>
                                        </p:cTn>
                                        <p:tgtEl>
                                          <p:spTgt spid="10"/>
                                        </p:tgtEl>
                                        <p:attrNameLst>
                                          <p:attrName>style.visibility</p:attrName>
                                        </p:attrNameLst>
                                      </p:cBhvr>
                                      <p:to>
                                        <p:strVal val="hidden"/>
                                      </p:to>
                                    </p:set>
                                  </p:childTnLst>
                                </p:cTn>
                              </p:par>
                              <p:par>
                                <p:cTn id="26" presetID="42" presetClass="path" presetSubtype="0" fill="hold" nodeType="withEffect">
                                  <p:stCondLst>
                                    <p:cond delay="0"/>
                                  </p:stCondLst>
                                  <p:childTnLst>
                                    <p:animMotion origin="layout" path="M 0 0 L 0 0.25 E" pathEditMode="relative" ptsTypes="">
                                      <p:cBhvr>
                                        <p:cTn id="27" dur="750" fill="hold"/>
                                        <p:tgtEl>
                                          <p:spTgt spid="10"/>
                                        </p:tgtEl>
                                        <p:attrNameLst>
                                          <p:attrName>ppt_x</p:attrName>
                                          <p:attrName>ppt_y</p:attrName>
                                        </p:attrNameLst>
                                      </p:cBhvr>
                                    </p:animMotion>
                                  </p:childTnLst>
                                </p:cTn>
                              </p:par>
                              <p:par>
                                <p:cTn id="28" presetID="42" presetClass="path" presetSubtype="0" fill="hold" nodeType="withEffect">
                                  <p:stCondLst>
                                    <p:cond delay="0"/>
                                  </p:stCondLst>
                                  <p:childTnLst>
                                    <p:animMotion origin="layout" path="M 0 0 L 0 0.25 E" pathEditMode="relative" ptsTypes="">
                                      <p:cBhvr>
                                        <p:cTn id="29" dur="750" fill="hold"/>
                                        <p:tgtEl>
                                          <p:spTgt spid="20"/>
                                        </p:tgtEl>
                                        <p:attrNameLst>
                                          <p:attrName>ppt_x</p:attrName>
                                          <p:attrName>ppt_y</p:attrName>
                                        </p:attrNameLst>
                                      </p:cBhvr>
                                    </p:animMotion>
                                  </p:childTnLst>
                                </p:cTn>
                              </p:par>
                              <p:par>
                                <p:cTn id="30" presetID="53" presetClass="exit" presetSubtype="32" fill="hold" nodeType="withEffect">
                                  <p:stCondLst>
                                    <p:cond delay="0"/>
                                  </p:stCondLst>
                                  <p:childTnLst>
                                    <p:anim calcmode="lin" valueType="num">
                                      <p:cBhvr>
                                        <p:cTn id="31" dur="750"/>
                                        <p:tgtEl>
                                          <p:spTgt spid="20"/>
                                        </p:tgtEl>
                                        <p:attrNameLst>
                                          <p:attrName>ppt_w</p:attrName>
                                        </p:attrNameLst>
                                      </p:cBhvr>
                                      <p:tavLst>
                                        <p:tav tm="0">
                                          <p:val>
                                            <p:strVal val="ppt_w"/>
                                          </p:val>
                                        </p:tav>
                                        <p:tav tm="100000">
                                          <p:val>
                                            <p:fltVal val="0"/>
                                          </p:val>
                                        </p:tav>
                                      </p:tavLst>
                                    </p:anim>
                                    <p:anim calcmode="lin" valueType="num">
                                      <p:cBhvr>
                                        <p:cTn id="32" dur="750"/>
                                        <p:tgtEl>
                                          <p:spTgt spid="20"/>
                                        </p:tgtEl>
                                        <p:attrNameLst>
                                          <p:attrName>ppt_h</p:attrName>
                                        </p:attrNameLst>
                                      </p:cBhvr>
                                      <p:tavLst>
                                        <p:tav tm="0">
                                          <p:val>
                                            <p:strVal val="ppt_h"/>
                                          </p:val>
                                        </p:tav>
                                        <p:tav tm="100000">
                                          <p:val>
                                            <p:fltVal val="0"/>
                                          </p:val>
                                        </p:tav>
                                      </p:tavLst>
                                    </p:anim>
                                    <p:animEffect transition="out" filter="fade">
                                      <p:cBhvr>
                                        <p:cTn id="33" dur="750"/>
                                        <p:tgtEl>
                                          <p:spTgt spid="20"/>
                                        </p:tgtEl>
                                      </p:cBhvr>
                                    </p:animEffect>
                                    <p:set>
                                      <p:cBhvr>
                                        <p:cTn id="34" dur="1" fill="hold">
                                          <p:stCondLst>
                                            <p:cond delay="749"/>
                                          </p:stCondLst>
                                        </p:cTn>
                                        <p:tgtEl>
                                          <p:spTgt spid="20"/>
                                        </p:tgtEl>
                                        <p:attrNameLst>
                                          <p:attrName>style.visibility</p:attrName>
                                        </p:attrNameLst>
                                      </p:cBhvr>
                                      <p:to>
                                        <p:strVal val="hidden"/>
                                      </p:to>
                                    </p:set>
                                  </p:childTnLst>
                                </p:cTn>
                              </p:par>
                              <p:par>
                                <p:cTn id="35" presetID="35" presetClass="path" presetSubtype="0" accel="50000" decel="50000" fill="hold" nodeType="withEffect">
                                  <p:stCondLst>
                                    <p:cond delay="250"/>
                                  </p:stCondLst>
                                  <p:childTnLst>
                                    <p:animMotion origin="layout" path="M -2.08333E-7 -4.07407E-6 L -0.31263 -4.07407E-6 " pathEditMode="relative" rAng="0" ptsTypes="AA">
                                      <p:cBhvr>
                                        <p:cTn id="36" dur="1000" fill="hold"/>
                                        <p:tgtEl>
                                          <p:spTgt spid="11"/>
                                        </p:tgtEl>
                                        <p:attrNameLst>
                                          <p:attrName>ppt_x</p:attrName>
                                          <p:attrName>ppt_y</p:attrName>
                                        </p:attrNameLst>
                                      </p:cBhvr>
                                      <p:rCtr x="-156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18134">
            <a:off x="6688016" y="2185632"/>
            <a:ext cx="1722655" cy="2446573"/>
          </a:xfrm>
          <a:prstGeom prst="rect">
            <a:avLst/>
          </a:prstGeom>
        </p:spPr>
      </p:pic>
      <p:sp>
        <p:nvSpPr>
          <p:cNvPr id="8" name="Rectangle 7"/>
          <p:cNvSpPr/>
          <p:nvPr/>
        </p:nvSpPr>
        <p:spPr>
          <a:xfrm>
            <a:off x="1119936" y="3269218"/>
            <a:ext cx="6512764" cy="1421928"/>
          </a:xfrm>
          <a:prstGeom prst="rect">
            <a:avLst/>
          </a:prstGeom>
        </p:spPr>
        <p:txBody>
          <a:bodyPr wrap="square">
            <a:spAutoFit/>
          </a:bodyPr>
          <a:lstStyle/>
          <a:p>
            <a:pPr>
              <a:lnSpc>
                <a:spcPct val="90000"/>
              </a:lnSpc>
            </a:pPr>
            <a:r>
              <a:rPr lang="en-GB" sz="4800" b="1" dirty="0">
                <a:solidFill>
                  <a:schemeClr val="bg1"/>
                </a:solidFill>
              </a:rPr>
              <a:t>A good credit </a:t>
            </a:r>
            <a:r>
              <a:rPr lang="en-GB" sz="4800" b="1" dirty="0" smtClean="0">
                <a:solidFill>
                  <a:schemeClr val="bg1"/>
                </a:solidFill>
              </a:rPr>
              <a:t/>
            </a:r>
            <a:br>
              <a:rPr lang="en-GB" sz="4800" b="1" dirty="0" smtClean="0">
                <a:solidFill>
                  <a:schemeClr val="bg1"/>
                </a:solidFill>
              </a:rPr>
            </a:br>
            <a:r>
              <a:rPr lang="en-GB" sz="4800" b="1" dirty="0" smtClean="0">
                <a:solidFill>
                  <a:schemeClr val="bg1"/>
                </a:solidFill>
              </a:rPr>
              <a:t>score is </a:t>
            </a:r>
            <a:r>
              <a:rPr lang="en-GB" sz="4800" b="1" dirty="0">
                <a:solidFill>
                  <a:schemeClr val="bg1"/>
                </a:solidFill>
              </a:rPr>
              <a:t>important</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8612" y="2879998"/>
            <a:ext cx="3627540" cy="1998613"/>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3149" y="3240074"/>
            <a:ext cx="576125" cy="1099725"/>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9151" y="2201503"/>
            <a:ext cx="609620" cy="496405"/>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42298" y="2094123"/>
            <a:ext cx="214759" cy="214759"/>
          </a:xfrm>
          <a:prstGeom prst="rect">
            <a:avLst/>
          </a:prstGeom>
        </p:spPr>
      </p:pic>
      <p:grpSp>
        <p:nvGrpSpPr>
          <p:cNvPr id="26" name="Group 25"/>
          <p:cNvGrpSpPr/>
          <p:nvPr/>
        </p:nvGrpSpPr>
        <p:grpSpPr>
          <a:xfrm>
            <a:off x="12306300" y="-96697"/>
            <a:ext cx="3737512" cy="6954697"/>
            <a:chOff x="8496300" y="-96697"/>
            <a:chExt cx="3737512" cy="6954697"/>
          </a:xfrm>
        </p:grpSpPr>
        <p:sp>
          <p:nvSpPr>
            <p:cNvPr id="15" name="Rectangle 14"/>
            <p:cNvSpPr/>
            <p:nvPr/>
          </p:nvSpPr>
          <p:spPr>
            <a:xfrm>
              <a:off x="8496300" y="0"/>
              <a:ext cx="3695700" cy="6858000"/>
            </a:xfrm>
            <a:prstGeom prst="rect">
              <a:avLst/>
            </a:prstGeom>
            <a:solidFill>
              <a:srgbClr val="56C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10108452" y="-96697"/>
              <a:ext cx="2125360" cy="2125360"/>
            </a:xfrm>
            <a:prstGeom prst="rect">
              <a:avLst/>
            </a:prstGeom>
          </p:spPr>
        </p:pic>
        <p:sp>
          <p:nvSpPr>
            <p:cNvPr id="18" name="Rectangle 17"/>
            <p:cNvSpPr/>
            <p:nvPr/>
          </p:nvSpPr>
          <p:spPr>
            <a:xfrm>
              <a:off x="8769350" y="3883536"/>
              <a:ext cx="2851150" cy="1938992"/>
            </a:xfrm>
            <a:prstGeom prst="rect">
              <a:avLst/>
            </a:prstGeom>
          </p:spPr>
          <p:txBody>
            <a:bodyPr wrap="square">
              <a:spAutoFit/>
            </a:bodyPr>
            <a:lstStyle/>
            <a:p>
              <a:r>
                <a:rPr lang="en-GB" sz="2000" dirty="0">
                  <a:solidFill>
                    <a:schemeClr val="bg1"/>
                  </a:solidFill>
                </a:rPr>
                <a:t>Your credit score is used by companies when deciding whether to loan you money or let you buy new stuff on monthly instalments.</a:t>
              </a: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24039" y="2478060"/>
              <a:ext cx="1319681" cy="740007"/>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31871" y="3253814"/>
              <a:ext cx="1199710" cy="553610"/>
            </a:xfrm>
            <a:prstGeom prst="rect">
              <a:avLst/>
            </a:prstGeom>
          </p:spPr>
        </p:pic>
      </p:grpSp>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60068" y="2302276"/>
            <a:ext cx="5470655" cy="1013801"/>
          </a:xfrm>
          <a:prstGeom prst="rect">
            <a:avLst/>
          </a:prstGeom>
        </p:spPr>
      </p:pic>
    </p:spTree>
    <p:extLst>
      <p:ext uri="{BB962C8B-B14F-4D97-AF65-F5344CB8AC3E}">
        <p14:creationId xmlns:p14="http://schemas.microsoft.com/office/powerpoint/2010/main" val="224718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750"/>
                                        <p:tgtEl>
                                          <p:spTgt spid="30"/>
                                        </p:tgtEl>
                                      </p:cBhvr>
                                    </p:animEffect>
                                    <p:anim calcmode="lin" valueType="num">
                                      <p:cBhvr>
                                        <p:cTn id="11" dur="750" fill="hold"/>
                                        <p:tgtEl>
                                          <p:spTgt spid="30"/>
                                        </p:tgtEl>
                                        <p:attrNameLst>
                                          <p:attrName>ppt_x</p:attrName>
                                        </p:attrNameLst>
                                      </p:cBhvr>
                                      <p:tavLst>
                                        <p:tav tm="0">
                                          <p:val>
                                            <p:strVal val="#ppt_x"/>
                                          </p:val>
                                        </p:tav>
                                        <p:tav tm="100000">
                                          <p:val>
                                            <p:strVal val="#ppt_x"/>
                                          </p:val>
                                        </p:tav>
                                      </p:tavLst>
                                    </p:anim>
                                    <p:anim calcmode="lin" valueType="num">
                                      <p:cBhvr>
                                        <p:cTn id="12" dur="750" fill="hold"/>
                                        <p:tgtEl>
                                          <p:spTgt spid="30"/>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750"/>
                                        <p:tgtEl>
                                          <p:spTgt spid="32"/>
                                        </p:tgtEl>
                                      </p:cBhvr>
                                    </p:animEffect>
                                    <p:anim calcmode="lin" valueType="num">
                                      <p:cBhvr>
                                        <p:cTn id="16" dur="750" fill="hold"/>
                                        <p:tgtEl>
                                          <p:spTgt spid="32"/>
                                        </p:tgtEl>
                                        <p:attrNameLst>
                                          <p:attrName>ppt_x</p:attrName>
                                        </p:attrNameLst>
                                      </p:cBhvr>
                                      <p:tavLst>
                                        <p:tav tm="0">
                                          <p:val>
                                            <p:strVal val="#ppt_x"/>
                                          </p:val>
                                        </p:tav>
                                        <p:tav tm="100000">
                                          <p:val>
                                            <p:strVal val="#ppt_x"/>
                                          </p:val>
                                        </p:tav>
                                      </p:tavLst>
                                    </p:anim>
                                    <p:anim calcmode="lin" valueType="num">
                                      <p:cBhvr>
                                        <p:cTn id="17" dur="750" fill="hold"/>
                                        <p:tgtEl>
                                          <p:spTgt spid="32"/>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25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nodeType="withEffect">
                                  <p:stCondLst>
                                    <p:cond delay="25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par>
                                <p:cTn id="28" presetID="53" presetClass="entr" presetSubtype="16" fill="hold" nodeType="withEffect">
                                  <p:stCondLst>
                                    <p:cond delay="50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par>
                                <p:cTn id="33" presetID="32" presetClass="emph" presetSubtype="0" fill="hold" nodeType="withEffect">
                                  <p:stCondLst>
                                    <p:cond delay="500"/>
                                  </p:stCondLst>
                                  <p:childTnLst>
                                    <p:animRot by="120000">
                                      <p:cBhvr>
                                        <p:cTn id="34" dur="100" fill="hold">
                                          <p:stCondLst>
                                            <p:cond delay="0"/>
                                          </p:stCondLst>
                                        </p:cTn>
                                        <p:tgtEl>
                                          <p:spTgt spid="29"/>
                                        </p:tgtEl>
                                        <p:attrNameLst>
                                          <p:attrName>r</p:attrName>
                                        </p:attrNameLst>
                                      </p:cBhvr>
                                    </p:animRot>
                                    <p:animRot by="-240000">
                                      <p:cBhvr>
                                        <p:cTn id="35" dur="200" fill="hold">
                                          <p:stCondLst>
                                            <p:cond delay="200"/>
                                          </p:stCondLst>
                                        </p:cTn>
                                        <p:tgtEl>
                                          <p:spTgt spid="29"/>
                                        </p:tgtEl>
                                        <p:attrNameLst>
                                          <p:attrName>r</p:attrName>
                                        </p:attrNameLst>
                                      </p:cBhvr>
                                    </p:animRot>
                                    <p:animRot by="240000">
                                      <p:cBhvr>
                                        <p:cTn id="36" dur="200" fill="hold">
                                          <p:stCondLst>
                                            <p:cond delay="400"/>
                                          </p:stCondLst>
                                        </p:cTn>
                                        <p:tgtEl>
                                          <p:spTgt spid="29"/>
                                        </p:tgtEl>
                                        <p:attrNameLst>
                                          <p:attrName>r</p:attrName>
                                        </p:attrNameLst>
                                      </p:cBhvr>
                                    </p:animRot>
                                    <p:animRot by="-240000">
                                      <p:cBhvr>
                                        <p:cTn id="37" dur="200" fill="hold">
                                          <p:stCondLst>
                                            <p:cond delay="600"/>
                                          </p:stCondLst>
                                        </p:cTn>
                                        <p:tgtEl>
                                          <p:spTgt spid="29"/>
                                        </p:tgtEl>
                                        <p:attrNameLst>
                                          <p:attrName>r</p:attrName>
                                        </p:attrNameLst>
                                      </p:cBhvr>
                                    </p:animRot>
                                    <p:animRot by="120000">
                                      <p:cBhvr>
                                        <p:cTn id="38" dur="200" fill="hold">
                                          <p:stCondLst>
                                            <p:cond delay="800"/>
                                          </p:stCondLst>
                                        </p:cTn>
                                        <p:tgtEl>
                                          <p:spTgt spid="29"/>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750"/>
                                        <p:tgtEl>
                                          <p:spTgt spid="30"/>
                                        </p:tgtEl>
                                        <p:attrNameLst>
                                          <p:attrName>ppt_w</p:attrName>
                                        </p:attrNameLst>
                                      </p:cBhvr>
                                      <p:tavLst>
                                        <p:tav tm="0">
                                          <p:val>
                                            <p:strVal val="ppt_w"/>
                                          </p:val>
                                        </p:tav>
                                        <p:tav tm="100000">
                                          <p:val>
                                            <p:fltVal val="0"/>
                                          </p:val>
                                        </p:tav>
                                      </p:tavLst>
                                    </p:anim>
                                    <p:anim calcmode="lin" valueType="num">
                                      <p:cBhvr>
                                        <p:cTn id="43" dur="750"/>
                                        <p:tgtEl>
                                          <p:spTgt spid="30"/>
                                        </p:tgtEl>
                                        <p:attrNameLst>
                                          <p:attrName>ppt_h</p:attrName>
                                        </p:attrNameLst>
                                      </p:cBhvr>
                                      <p:tavLst>
                                        <p:tav tm="0">
                                          <p:val>
                                            <p:strVal val="ppt_h"/>
                                          </p:val>
                                        </p:tav>
                                        <p:tav tm="100000">
                                          <p:val>
                                            <p:fltVal val="0"/>
                                          </p:val>
                                        </p:tav>
                                      </p:tavLst>
                                    </p:anim>
                                    <p:animEffect transition="out" filter="fade">
                                      <p:cBhvr>
                                        <p:cTn id="44" dur="750"/>
                                        <p:tgtEl>
                                          <p:spTgt spid="30"/>
                                        </p:tgtEl>
                                      </p:cBhvr>
                                    </p:animEffect>
                                    <p:set>
                                      <p:cBhvr>
                                        <p:cTn id="45" dur="1" fill="hold">
                                          <p:stCondLst>
                                            <p:cond delay="749"/>
                                          </p:stCondLst>
                                        </p:cTn>
                                        <p:tgtEl>
                                          <p:spTgt spid="30"/>
                                        </p:tgtEl>
                                        <p:attrNameLst>
                                          <p:attrName>style.visibility</p:attrName>
                                        </p:attrNameLst>
                                      </p:cBhvr>
                                      <p:to>
                                        <p:strVal val="hidden"/>
                                      </p:to>
                                    </p:set>
                                  </p:childTnLst>
                                </p:cTn>
                              </p:par>
                              <p:par>
                                <p:cTn id="46" presetID="53" presetClass="exit" presetSubtype="32" fill="hold" nodeType="withEffect">
                                  <p:stCondLst>
                                    <p:cond delay="0"/>
                                  </p:stCondLst>
                                  <p:childTnLst>
                                    <p:anim calcmode="lin" valueType="num">
                                      <p:cBhvr>
                                        <p:cTn id="47" dur="750"/>
                                        <p:tgtEl>
                                          <p:spTgt spid="32"/>
                                        </p:tgtEl>
                                        <p:attrNameLst>
                                          <p:attrName>ppt_w</p:attrName>
                                        </p:attrNameLst>
                                      </p:cBhvr>
                                      <p:tavLst>
                                        <p:tav tm="0">
                                          <p:val>
                                            <p:strVal val="ppt_w"/>
                                          </p:val>
                                        </p:tav>
                                        <p:tav tm="100000">
                                          <p:val>
                                            <p:fltVal val="0"/>
                                          </p:val>
                                        </p:tav>
                                      </p:tavLst>
                                    </p:anim>
                                    <p:anim calcmode="lin" valueType="num">
                                      <p:cBhvr>
                                        <p:cTn id="48" dur="750"/>
                                        <p:tgtEl>
                                          <p:spTgt spid="32"/>
                                        </p:tgtEl>
                                        <p:attrNameLst>
                                          <p:attrName>ppt_h</p:attrName>
                                        </p:attrNameLst>
                                      </p:cBhvr>
                                      <p:tavLst>
                                        <p:tav tm="0">
                                          <p:val>
                                            <p:strVal val="ppt_h"/>
                                          </p:val>
                                        </p:tav>
                                        <p:tav tm="100000">
                                          <p:val>
                                            <p:fltVal val="0"/>
                                          </p:val>
                                        </p:tav>
                                      </p:tavLst>
                                    </p:anim>
                                    <p:animEffect transition="out" filter="fade">
                                      <p:cBhvr>
                                        <p:cTn id="49" dur="750"/>
                                        <p:tgtEl>
                                          <p:spTgt spid="32"/>
                                        </p:tgtEl>
                                      </p:cBhvr>
                                    </p:animEffect>
                                    <p:set>
                                      <p:cBhvr>
                                        <p:cTn id="50" dur="1" fill="hold">
                                          <p:stCondLst>
                                            <p:cond delay="749"/>
                                          </p:stCondLst>
                                        </p:cTn>
                                        <p:tgtEl>
                                          <p:spTgt spid="32"/>
                                        </p:tgtEl>
                                        <p:attrNameLst>
                                          <p:attrName>style.visibility</p:attrName>
                                        </p:attrNameLst>
                                      </p:cBhvr>
                                      <p:to>
                                        <p:strVal val="hidden"/>
                                      </p:to>
                                    </p:set>
                                  </p:childTnLst>
                                </p:cTn>
                              </p:par>
                              <p:par>
                                <p:cTn id="51" presetID="53" presetClass="exit" presetSubtype="32" fill="hold" nodeType="withEffect">
                                  <p:stCondLst>
                                    <p:cond delay="0"/>
                                  </p:stCondLst>
                                  <p:childTnLst>
                                    <p:anim calcmode="lin" valueType="num">
                                      <p:cBhvr>
                                        <p:cTn id="52" dur="750"/>
                                        <p:tgtEl>
                                          <p:spTgt spid="28"/>
                                        </p:tgtEl>
                                        <p:attrNameLst>
                                          <p:attrName>ppt_w</p:attrName>
                                        </p:attrNameLst>
                                      </p:cBhvr>
                                      <p:tavLst>
                                        <p:tav tm="0">
                                          <p:val>
                                            <p:strVal val="ppt_w"/>
                                          </p:val>
                                        </p:tav>
                                        <p:tav tm="100000">
                                          <p:val>
                                            <p:fltVal val="0"/>
                                          </p:val>
                                        </p:tav>
                                      </p:tavLst>
                                    </p:anim>
                                    <p:anim calcmode="lin" valueType="num">
                                      <p:cBhvr>
                                        <p:cTn id="53" dur="750"/>
                                        <p:tgtEl>
                                          <p:spTgt spid="28"/>
                                        </p:tgtEl>
                                        <p:attrNameLst>
                                          <p:attrName>ppt_h</p:attrName>
                                        </p:attrNameLst>
                                      </p:cBhvr>
                                      <p:tavLst>
                                        <p:tav tm="0">
                                          <p:val>
                                            <p:strVal val="ppt_h"/>
                                          </p:val>
                                        </p:tav>
                                        <p:tav tm="100000">
                                          <p:val>
                                            <p:fltVal val="0"/>
                                          </p:val>
                                        </p:tav>
                                      </p:tavLst>
                                    </p:anim>
                                    <p:animEffect transition="out" filter="fade">
                                      <p:cBhvr>
                                        <p:cTn id="54" dur="750"/>
                                        <p:tgtEl>
                                          <p:spTgt spid="28"/>
                                        </p:tgtEl>
                                      </p:cBhvr>
                                    </p:animEffect>
                                    <p:set>
                                      <p:cBhvr>
                                        <p:cTn id="55" dur="1" fill="hold">
                                          <p:stCondLst>
                                            <p:cond delay="749"/>
                                          </p:stCondLst>
                                        </p:cTn>
                                        <p:tgtEl>
                                          <p:spTgt spid="28"/>
                                        </p:tgtEl>
                                        <p:attrNameLst>
                                          <p:attrName>style.visibility</p:attrName>
                                        </p:attrNameLst>
                                      </p:cBhvr>
                                      <p:to>
                                        <p:strVal val="hidden"/>
                                      </p:to>
                                    </p:set>
                                  </p:childTnLst>
                                </p:cTn>
                              </p:par>
                              <p:par>
                                <p:cTn id="56" presetID="53" presetClass="exit" presetSubtype="32" fill="hold" nodeType="withEffect">
                                  <p:stCondLst>
                                    <p:cond delay="0"/>
                                  </p:stCondLst>
                                  <p:childTnLst>
                                    <p:anim calcmode="lin" valueType="num">
                                      <p:cBhvr>
                                        <p:cTn id="57" dur="750"/>
                                        <p:tgtEl>
                                          <p:spTgt spid="29"/>
                                        </p:tgtEl>
                                        <p:attrNameLst>
                                          <p:attrName>ppt_w</p:attrName>
                                        </p:attrNameLst>
                                      </p:cBhvr>
                                      <p:tavLst>
                                        <p:tav tm="0">
                                          <p:val>
                                            <p:strVal val="ppt_w"/>
                                          </p:val>
                                        </p:tav>
                                        <p:tav tm="100000">
                                          <p:val>
                                            <p:fltVal val="0"/>
                                          </p:val>
                                        </p:tav>
                                      </p:tavLst>
                                    </p:anim>
                                    <p:anim calcmode="lin" valueType="num">
                                      <p:cBhvr>
                                        <p:cTn id="58" dur="750"/>
                                        <p:tgtEl>
                                          <p:spTgt spid="29"/>
                                        </p:tgtEl>
                                        <p:attrNameLst>
                                          <p:attrName>ppt_h</p:attrName>
                                        </p:attrNameLst>
                                      </p:cBhvr>
                                      <p:tavLst>
                                        <p:tav tm="0">
                                          <p:val>
                                            <p:strVal val="ppt_h"/>
                                          </p:val>
                                        </p:tav>
                                        <p:tav tm="100000">
                                          <p:val>
                                            <p:fltVal val="0"/>
                                          </p:val>
                                        </p:tav>
                                      </p:tavLst>
                                    </p:anim>
                                    <p:animEffect transition="out" filter="fade">
                                      <p:cBhvr>
                                        <p:cTn id="59" dur="750"/>
                                        <p:tgtEl>
                                          <p:spTgt spid="29"/>
                                        </p:tgtEl>
                                      </p:cBhvr>
                                    </p:animEffect>
                                    <p:set>
                                      <p:cBhvr>
                                        <p:cTn id="60" dur="1" fill="hold">
                                          <p:stCondLst>
                                            <p:cond delay="749"/>
                                          </p:stCondLst>
                                        </p:cTn>
                                        <p:tgtEl>
                                          <p:spTgt spid="29"/>
                                        </p:tgtEl>
                                        <p:attrNameLst>
                                          <p:attrName>style.visibility</p:attrName>
                                        </p:attrNameLst>
                                      </p:cBhvr>
                                      <p:to>
                                        <p:strVal val="hidden"/>
                                      </p:to>
                                    </p:set>
                                  </p:childTnLst>
                                </p:cTn>
                              </p:par>
                              <p:par>
                                <p:cTn id="61" presetID="53" presetClass="exit" presetSubtype="32" fill="hold" nodeType="withEffect">
                                  <p:stCondLst>
                                    <p:cond delay="0"/>
                                  </p:stCondLst>
                                  <p:childTnLst>
                                    <p:anim calcmode="lin" valueType="num">
                                      <p:cBhvr>
                                        <p:cTn id="62" dur="750"/>
                                        <p:tgtEl>
                                          <p:spTgt spid="33"/>
                                        </p:tgtEl>
                                        <p:attrNameLst>
                                          <p:attrName>ppt_w</p:attrName>
                                        </p:attrNameLst>
                                      </p:cBhvr>
                                      <p:tavLst>
                                        <p:tav tm="0">
                                          <p:val>
                                            <p:strVal val="ppt_w"/>
                                          </p:val>
                                        </p:tav>
                                        <p:tav tm="100000">
                                          <p:val>
                                            <p:fltVal val="0"/>
                                          </p:val>
                                        </p:tav>
                                      </p:tavLst>
                                    </p:anim>
                                    <p:anim calcmode="lin" valueType="num">
                                      <p:cBhvr>
                                        <p:cTn id="63" dur="750"/>
                                        <p:tgtEl>
                                          <p:spTgt spid="33"/>
                                        </p:tgtEl>
                                        <p:attrNameLst>
                                          <p:attrName>ppt_h</p:attrName>
                                        </p:attrNameLst>
                                      </p:cBhvr>
                                      <p:tavLst>
                                        <p:tav tm="0">
                                          <p:val>
                                            <p:strVal val="ppt_h"/>
                                          </p:val>
                                        </p:tav>
                                        <p:tav tm="100000">
                                          <p:val>
                                            <p:fltVal val="0"/>
                                          </p:val>
                                        </p:tav>
                                      </p:tavLst>
                                    </p:anim>
                                    <p:animEffect transition="out" filter="fade">
                                      <p:cBhvr>
                                        <p:cTn id="64" dur="750"/>
                                        <p:tgtEl>
                                          <p:spTgt spid="33"/>
                                        </p:tgtEl>
                                      </p:cBhvr>
                                    </p:animEffect>
                                    <p:set>
                                      <p:cBhvr>
                                        <p:cTn id="65" dur="1" fill="hold">
                                          <p:stCondLst>
                                            <p:cond delay="749"/>
                                          </p:stCondLst>
                                        </p:cTn>
                                        <p:tgtEl>
                                          <p:spTgt spid="33"/>
                                        </p:tgtEl>
                                        <p:attrNameLst>
                                          <p:attrName>style.visibility</p:attrName>
                                        </p:attrNameLst>
                                      </p:cBhvr>
                                      <p:to>
                                        <p:strVal val="hidden"/>
                                      </p:to>
                                    </p:set>
                                  </p:childTnLst>
                                </p:cTn>
                              </p:par>
                              <p:par>
                                <p:cTn id="66" presetID="42" presetClass="path" presetSubtype="0" fill="hold" nodeType="withEffect">
                                  <p:stCondLst>
                                    <p:cond delay="0"/>
                                  </p:stCondLst>
                                  <p:childTnLst>
                                    <p:animMotion origin="layout" path="M -6.25E-7 -7.40741E-7 L 0.04987 0.08704 " pathEditMode="relative" rAng="0" ptsTypes="AA">
                                      <p:cBhvr>
                                        <p:cTn id="67" dur="750" fill="hold"/>
                                        <p:tgtEl>
                                          <p:spTgt spid="30"/>
                                        </p:tgtEl>
                                        <p:attrNameLst>
                                          <p:attrName>ppt_x</p:attrName>
                                          <p:attrName>ppt_y</p:attrName>
                                        </p:attrNameLst>
                                      </p:cBhvr>
                                      <p:rCtr x="2487" y="4352"/>
                                    </p:animMotion>
                                  </p:childTnLst>
                                </p:cTn>
                              </p:par>
                              <p:par>
                                <p:cTn id="68" presetID="42" presetClass="path" presetSubtype="0" fill="hold" nodeType="withEffect">
                                  <p:stCondLst>
                                    <p:cond delay="0"/>
                                  </p:stCondLst>
                                  <p:childTnLst>
                                    <p:animMotion origin="layout" path="M -1.66667E-6 4.07407E-6 L 0.01393 0.11944 " pathEditMode="relative" rAng="0" ptsTypes="AA">
                                      <p:cBhvr>
                                        <p:cTn id="69" dur="750" fill="hold"/>
                                        <p:tgtEl>
                                          <p:spTgt spid="32"/>
                                        </p:tgtEl>
                                        <p:attrNameLst>
                                          <p:attrName>ppt_x</p:attrName>
                                          <p:attrName>ppt_y</p:attrName>
                                        </p:attrNameLst>
                                      </p:cBhvr>
                                      <p:rCtr x="690" y="5972"/>
                                    </p:animMotion>
                                  </p:childTnLst>
                                </p:cTn>
                              </p:par>
                              <p:par>
                                <p:cTn id="70" presetID="42" presetClass="path" presetSubtype="0" fill="hold" nodeType="withEffect">
                                  <p:stCondLst>
                                    <p:cond delay="0"/>
                                  </p:stCondLst>
                                  <p:childTnLst>
                                    <p:animMotion origin="layout" path="M -4.375E-6 -3.33333E-6 L 0.02071 0.13588 " pathEditMode="relative" rAng="0" ptsTypes="AA">
                                      <p:cBhvr>
                                        <p:cTn id="71" dur="750" fill="hold"/>
                                        <p:tgtEl>
                                          <p:spTgt spid="33"/>
                                        </p:tgtEl>
                                        <p:attrNameLst>
                                          <p:attrName>ppt_x</p:attrName>
                                          <p:attrName>ppt_y</p:attrName>
                                        </p:attrNameLst>
                                      </p:cBhvr>
                                      <p:rCtr x="1029" y="6782"/>
                                    </p:animMotion>
                                  </p:childTnLst>
                                </p:cTn>
                              </p:par>
                              <p:par>
                                <p:cTn id="72" presetID="35" presetClass="path" presetSubtype="0" accel="50000" decel="50000" fill="hold" nodeType="withEffect">
                                  <p:stCondLst>
                                    <p:cond delay="250"/>
                                  </p:stCondLst>
                                  <p:childTnLst>
                                    <p:animMotion origin="layout" path="M -2.08333E-7 -4.07407E-6 L -0.31263 -4.07407E-6 " pathEditMode="relative" rAng="0" ptsTypes="AA">
                                      <p:cBhvr>
                                        <p:cTn id="73" dur="1000" fill="hold"/>
                                        <p:tgtEl>
                                          <p:spTgt spid="26"/>
                                        </p:tgtEl>
                                        <p:attrNameLst>
                                          <p:attrName>ppt_x</p:attrName>
                                          <p:attrName>ppt_y</p:attrName>
                                        </p:attrNameLst>
                                      </p:cBhvr>
                                      <p:rCtr x="-156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19936" y="3269218"/>
            <a:ext cx="6512764" cy="1421928"/>
          </a:xfrm>
          <a:prstGeom prst="rect">
            <a:avLst/>
          </a:prstGeom>
        </p:spPr>
        <p:txBody>
          <a:bodyPr wrap="square">
            <a:spAutoFit/>
          </a:bodyPr>
          <a:lstStyle/>
          <a:p>
            <a:pPr>
              <a:lnSpc>
                <a:spcPct val="90000"/>
              </a:lnSpc>
            </a:pPr>
            <a:r>
              <a:rPr lang="en-GB" sz="4800" b="1" dirty="0">
                <a:solidFill>
                  <a:schemeClr val="bg1"/>
                </a:solidFill>
              </a:rPr>
              <a:t>A good credit </a:t>
            </a:r>
            <a:r>
              <a:rPr lang="en-GB" sz="4800" b="1" dirty="0" smtClean="0">
                <a:solidFill>
                  <a:schemeClr val="bg1"/>
                </a:solidFill>
              </a:rPr>
              <a:t/>
            </a:r>
            <a:br>
              <a:rPr lang="en-GB" sz="4800" b="1" dirty="0" smtClean="0">
                <a:solidFill>
                  <a:schemeClr val="bg1"/>
                </a:solidFill>
              </a:rPr>
            </a:br>
            <a:r>
              <a:rPr lang="en-GB" sz="4800" b="1" dirty="0" smtClean="0">
                <a:solidFill>
                  <a:schemeClr val="bg1"/>
                </a:solidFill>
              </a:rPr>
              <a:t>score is </a:t>
            </a:r>
            <a:r>
              <a:rPr lang="en-GB" sz="4800" b="1" dirty="0">
                <a:solidFill>
                  <a:schemeClr val="bg1"/>
                </a:solidFill>
              </a:rPr>
              <a:t>important</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3149" y="3240074"/>
            <a:ext cx="576125" cy="1099725"/>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2298" y="2094123"/>
            <a:ext cx="214759" cy="214759"/>
          </a:xfrm>
          <a:prstGeom prst="rect">
            <a:avLst/>
          </a:prstGeom>
        </p:spPr>
      </p:pic>
      <p:grpSp>
        <p:nvGrpSpPr>
          <p:cNvPr id="26" name="Group 25"/>
          <p:cNvGrpSpPr/>
          <p:nvPr/>
        </p:nvGrpSpPr>
        <p:grpSpPr>
          <a:xfrm>
            <a:off x="8524826" y="-96697"/>
            <a:ext cx="3737512" cy="6954697"/>
            <a:chOff x="8496300" y="-96697"/>
            <a:chExt cx="3737512" cy="6954697"/>
          </a:xfrm>
        </p:grpSpPr>
        <p:sp>
          <p:nvSpPr>
            <p:cNvPr id="15" name="Rectangle 14"/>
            <p:cNvSpPr/>
            <p:nvPr/>
          </p:nvSpPr>
          <p:spPr>
            <a:xfrm>
              <a:off x="8496300" y="0"/>
              <a:ext cx="3695700" cy="6858000"/>
            </a:xfrm>
            <a:prstGeom prst="rect">
              <a:avLst/>
            </a:prstGeom>
            <a:solidFill>
              <a:srgbClr val="56C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108452" y="-96697"/>
              <a:ext cx="2125360" cy="2125360"/>
            </a:xfrm>
            <a:prstGeom prst="rect">
              <a:avLst/>
            </a:prstGeom>
          </p:spPr>
        </p:pic>
        <p:sp>
          <p:nvSpPr>
            <p:cNvPr id="18" name="Rectangle 17"/>
            <p:cNvSpPr/>
            <p:nvPr/>
          </p:nvSpPr>
          <p:spPr>
            <a:xfrm>
              <a:off x="8769350" y="3883536"/>
              <a:ext cx="2851150" cy="1938992"/>
            </a:xfrm>
            <a:prstGeom prst="rect">
              <a:avLst/>
            </a:prstGeom>
          </p:spPr>
          <p:txBody>
            <a:bodyPr wrap="square">
              <a:spAutoFit/>
            </a:bodyPr>
            <a:lstStyle/>
            <a:p>
              <a:r>
                <a:rPr lang="en-GB" sz="2000" dirty="0">
                  <a:solidFill>
                    <a:schemeClr val="bg1"/>
                  </a:solidFill>
                </a:rPr>
                <a:t>Your credit score is used by companies when deciding whether to loan you money or let you buy new stuff on monthly instalments.</a:t>
              </a: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4039" y="2478060"/>
              <a:ext cx="1319681" cy="740007"/>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1871" y="3253814"/>
              <a:ext cx="1199710" cy="553610"/>
            </a:xfrm>
            <a:prstGeom prst="rect">
              <a:avLst/>
            </a:prstGeom>
          </p:spPr>
        </p:pic>
      </p:gr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0068" y="2302276"/>
            <a:ext cx="5470655" cy="1013801"/>
          </a:xfrm>
          <a:prstGeom prst="rect">
            <a:avLst/>
          </a:prstGeom>
        </p:spPr>
      </p:pic>
    </p:spTree>
    <p:extLst>
      <p:ext uri="{BB962C8B-B14F-4D97-AF65-F5344CB8AC3E}">
        <p14:creationId xmlns:p14="http://schemas.microsoft.com/office/powerpoint/2010/main" val="39631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53" presetClass="entr" presetSubtype="16" fill="hold" nodeType="withEffect">
                                  <p:stCondLst>
                                    <p:cond delay="250"/>
                                  </p:stCondLst>
                                  <p:childTnLst>
                                    <p:set>
                                      <p:cBhvr>
                                        <p:cTn id="9" dur="1" fill="hold">
                                          <p:stCondLst>
                                            <p:cond delay="0"/>
                                          </p:stCondLst>
                                        </p:cTn>
                                        <p:tgtEl>
                                          <p:spTgt spid="29"/>
                                        </p:tgtEl>
                                        <p:attrNameLst>
                                          <p:attrName>style.visibility</p:attrName>
                                        </p:attrNameLst>
                                      </p:cBhvr>
                                      <p:to>
                                        <p:strVal val="visible"/>
                                      </p:to>
                                    </p:set>
                                    <p:anim calcmode="lin" valueType="num">
                                      <p:cBhvr>
                                        <p:cTn id="10" dur="500" fill="hold"/>
                                        <p:tgtEl>
                                          <p:spTgt spid="29"/>
                                        </p:tgtEl>
                                        <p:attrNameLst>
                                          <p:attrName>ppt_w</p:attrName>
                                        </p:attrNameLst>
                                      </p:cBhvr>
                                      <p:tavLst>
                                        <p:tav tm="0">
                                          <p:val>
                                            <p:fltVal val="0"/>
                                          </p:val>
                                        </p:tav>
                                        <p:tav tm="100000">
                                          <p:val>
                                            <p:strVal val="#ppt_w"/>
                                          </p:val>
                                        </p:tav>
                                      </p:tavLst>
                                    </p:anim>
                                    <p:anim calcmode="lin" valueType="num">
                                      <p:cBhvr>
                                        <p:cTn id="11" dur="500" fill="hold"/>
                                        <p:tgtEl>
                                          <p:spTgt spid="29"/>
                                        </p:tgtEl>
                                        <p:attrNameLst>
                                          <p:attrName>ppt_h</p:attrName>
                                        </p:attrNameLst>
                                      </p:cBhvr>
                                      <p:tavLst>
                                        <p:tav tm="0">
                                          <p:val>
                                            <p:fltVal val="0"/>
                                          </p:val>
                                        </p:tav>
                                        <p:tav tm="100000">
                                          <p:val>
                                            <p:strVal val="#ppt_h"/>
                                          </p:val>
                                        </p:tav>
                                      </p:tavLst>
                                    </p:anim>
                                    <p:animEffect transition="in" filter="fade">
                                      <p:cBhvr>
                                        <p:cTn id="12" dur="500"/>
                                        <p:tgtEl>
                                          <p:spTgt spid="29"/>
                                        </p:tgtEl>
                                      </p:cBhvr>
                                    </p:animEffect>
                                  </p:childTnLst>
                                </p:cTn>
                              </p:par>
                              <p:par>
                                <p:cTn id="13" presetID="53" presetClass="entr" presetSubtype="16" fill="hold" nodeType="withEffect">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32" presetClass="emph" presetSubtype="0" fill="hold" nodeType="withEffect">
                                  <p:stCondLst>
                                    <p:cond delay="500"/>
                                  </p:stCondLst>
                                  <p:childTnLst>
                                    <p:animRot by="120000">
                                      <p:cBhvr>
                                        <p:cTn id="19" dur="100" fill="hold">
                                          <p:stCondLst>
                                            <p:cond delay="0"/>
                                          </p:stCondLst>
                                        </p:cTn>
                                        <p:tgtEl>
                                          <p:spTgt spid="29"/>
                                        </p:tgtEl>
                                        <p:attrNameLst>
                                          <p:attrName>r</p:attrName>
                                        </p:attrNameLst>
                                      </p:cBhvr>
                                    </p:animRot>
                                    <p:animRot by="-240000">
                                      <p:cBhvr>
                                        <p:cTn id="20" dur="200" fill="hold">
                                          <p:stCondLst>
                                            <p:cond delay="200"/>
                                          </p:stCondLst>
                                        </p:cTn>
                                        <p:tgtEl>
                                          <p:spTgt spid="29"/>
                                        </p:tgtEl>
                                        <p:attrNameLst>
                                          <p:attrName>r</p:attrName>
                                        </p:attrNameLst>
                                      </p:cBhvr>
                                    </p:animRot>
                                    <p:animRot by="240000">
                                      <p:cBhvr>
                                        <p:cTn id="21" dur="200" fill="hold">
                                          <p:stCondLst>
                                            <p:cond delay="400"/>
                                          </p:stCondLst>
                                        </p:cTn>
                                        <p:tgtEl>
                                          <p:spTgt spid="29"/>
                                        </p:tgtEl>
                                        <p:attrNameLst>
                                          <p:attrName>r</p:attrName>
                                        </p:attrNameLst>
                                      </p:cBhvr>
                                    </p:animRot>
                                    <p:animRot by="-240000">
                                      <p:cBhvr>
                                        <p:cTn id="22" dur="200" fill="hold">
                                          <p:stCondLst>
                                            <p:cond delay="600"/>
                                          </p:stCondLst>
                                        </p:cTn>
                                        <p:tgtEl>
                                          <p:spTgt spid="29"/>
                                        </p:tgtEl>
                                        <p:attrNameLst>
                                          <p:attrName>r</p:attrName>
                                        </p:attrNameLst>
                                      </p:cBhvr>
                                    </p:animRot>
                                    <p:animRot by="120000">
                                      <p:cBhvr>
                                        <p:cTn id="23" dur="200" fill="hold">
                                          <p:stCondLst>
                                            <p:cond delay="800"/>
                                          </p:stCondLst>
                                        </p:cTn>
                                        <p:tgtEl>
                                          <p:spTgt spid="29"/>
                                        </p:tgtEl>
                                        <p:attrNameLst>
                                          <p:attrName>r</p:attrName>
                                        </p:attrNameLst>
                                      </p:cBhvr>
                                    </p:animRot>
                                  </p:childTnLst>
                                </p:cTn>
                              </p:par>
                              <p:par>
                                <p:cTn id="24" presetID="53" presetClass="exit" presetSubtype="32" fill="hold" nodeType="withEffect">
                                  <p:stCondLst>
                                    <p:cond delay="0"/>
                                  </p:stCondLst>
                                  <p:childTnLst>
                                    <p:anim calcmode="lin" valueType="num">
                                      <p:cBhvr>
                                        <p:cTn id="25" dur="750"/>
                                        <p:tgtEl>
                                          <p:spTgt spid="29"/>
                                        </p:tgtEl>
                                        <p:attrNameLst>
                                          <p:attrName>ppt_w</p:attrName>
                                        </p:attrNameLst>
                                      </p:cBhvr>
                                      <p:tavLst>
                                        <p:tav tm="0">
                                          <p:val>
                                            <p:strVal val="ppt_w"/>
                                          </p:val>
                                        </p:tav>
                                        <p:tav tm="100000">
                                          <p:val>
                                            <p:fltVal val="0"/>
                                          </p:val>
                                        </p:tav>
                                      </p:tavLst>
                                    </p:anim>
                                    <p:anim calcmode="lin" valueType="num">
                                      <p:cBhvr>
                                        <p:cTn id="26" dur="750"/>
                                        <p:tgtEl>
                                          <p:spTgt spid="29"/>
                                        </p:tgtEl>
                                        <p:attrNameLst>
                                          <p:attrName>ppt_h</p:attrName>
                                        </p:attrNameLst>
                                      </p:cBhvr>
                                      <p:tavLst>
                                        <p:tav tm="0">
                                          <p:val>
                                            <p:strVal val="ppt_h"/>
                                          </p:val>
                                        </p:tav>
                                        <p:tav tm="100000">
                                          <p:val>
                                            <p:fltVal val="0"/>
                                          </p:val>
                                        </p:tav>
                                      </p:tavLst>
                                    </p:anim>
                                    <p:animEffect transition="out" filter="fade">
                                      <p:cBhvr>
                                        <p:cTn id="27" dur="750"/>
                                        <p:tgtEl>
                                          <p:spTgt spid="29"/>
                                        </p:tgtEl>
                                      </p:cBhvr>
                                    </p:animEffect>
                                    <p:set>
                                      <p:cBhvr>
                                        <p:cTn id="28" dur="1" fill="hold">
                                          <p:stCondLst>
                                            <p:cond delay="749"/>
                                          </p:stCondLst>
                                        </p:cTn>
                                        <p:tgtEl>
                                          <p:spTgt spid="29"/>
                                        </p:tgtEl>
                                        <p:attrNameLst>
                                          <p:attrName>style.visibility</p:attrName>
                                        </p:attrNameLst>
                                      </p:cBhvr>
                                      <p:to>
                                        <p:strVal val="hidden"/>
                                      </p:to>
                                    </p:set>
                                  </p:childTnLst>
                                </p:cTn>
                              </p:par>
                              <p:par>
                                <p:cTn id="29" presetID="53" presetClass="exit" presetSubtype="32" fill="hold" nodeType="withEffect">
                                  <p:stCondLst>
                                    <p:cond delay="0"/>
                                  </p:stCondLst>
                                  <p:childTnLst>
                                    <p:anim calcmode="lin" valueType="num">
                                      <p:cBhvr>
                                        <p:cTn id="30" dur="750"/>
                                        <p:tgtEl>
                                          <p:spTgt spid="33"/>
                                        </p:tgtEl>
                                        <p:attrNameLst>
                                          <p:attrName>ppt_w</p:attrName>
                                        </p:attrNameLst>
                                      </p:cBhvr>
                                      <p:tavLst>
                                        <p:tav tm="0">
                                          <p:val>
                                            <p:strVal val="ppt_w"/>
                                          </p:val>
                                        </p:tav>
                                        <p:tav tm="100000">
                                          <p:val>
                                            <p:fltVal val="0"/>
                                          </p:val>
                                        </p:tav>
                                      </p:tavLst>
                                    </p:anim>
                                    <p:anim calcmode="lin" valueType="num">
                                      <p:cBhvr>
                                        <p:cTn id="31" dur="750"/>
                                        <p:tgtEl>
                                          <p:spTgt spid="33"/>
                                        </p:tgtEl>
                                        <p:attrNameLst>
                                          <p:attrName>ppt_h</p:attrName>
                                        </p:attrNameLst>
                                      </p:cBhvr>
                                      <p:tavLst>
                                        <p:tav tm="0">
                                          <p:val>
                                            <p:strVal val="ppt_h"/>
                                          </p:val>
                                        </p:tav>
                                        <p:tav tm="100000">
                                          <p:val>
                                            <p:fltVal val="0"/>
                                          </p:val>
                                        </p:tav>
                                      </p:tavLst>
                                    </p:anim>
                                    <p:animEffect transition="out" filter="fade">
                                      <p:cBhvr>
                                        <p:cTn id="32" dur="750"/>
                                        <p:tgtEl>
                                          <p:spTgt spid="33"/>
                                        </p:tgtEl>
                                      </p:cBhvr>
                                    </p:animEffect>
                                    <p:set>
                                      <p:cBhvr>
                                        <p:cTn id="33" dur="1" fill="hold">
                                          <p:stCondLst>
                                            <p:cond delay="749"/>
                                          </p:stCondLst>
                                        </p:cTn>
                                        <p:tgtEl>
                                          <p:spTgt spid="33"/>
                                        </p:tgtEl>
                                        <p:attrNameLst>
                                          <p:attrName>style.visibility</p:attrName>
                                        </p:attrNameLst>
                                      </p:cBhvr>
                                      <p:to>
                                        <p:strVal val="hidden"/>
                                      </p:to>
                                    </p:set>
                                  </p:childTnLst>
                                </p:cTn>
                              </p:par>
                              <p:par>
                                <p:cTn id="34" presetID="42" presetClass="path" presetSubtype="0" fill="hold" nodeType="withEffect">
                                  <p:stCondLst>
                                    <p:cond delay="0"/>
                                  </p:stCondLst>
                                  <p:childTnLst>
                                    <p:animMotion origin="layout" path="M -4.375E-6 -3.33333E-6 L 0.02071 0.13588 " pathEditMode="relative" rAng="0" ptsTypes="AA">
                                      <p:cBhvr>
                                        <p:cTn id="35" dur="750" fill="hold"/>
                                        <p:tgtEl>
                                          <p:spTgt spid="33"/>
                                        </p:tgtEl>
                                        <p:attrNameLst>
                                          <p:attrName>ppt_x</p:attrName>
                                          <p:attrName>ppt_y</p:attrName>
                                        </p:attrNameLst>
                                      </p:cBhvr>
                                      <p:rCtr x="1029" y="6782"/>
                                    </p:animMotion>
                                  </p:childTnLst>
                                </p:cTn>
                              </p:par>
                              <p:par>
                                <p:cTn id="36" presetID="35" presetClass="path" presetSubtype="0" accel="50000" decel="50000" fill="hold" nodeType="withEffect">
                                  <p:stCondLst>
                                    <p:cond delay="250"/>
                                  </p:stCondLst>
                                  <p:childTnLst>
                                    <p:animMotion origin="layout" path="M -2.08333E-7 -4.07407E-6 L -0.31263 -4.07407E-6 " pathEditMode="relative" rAng="0" ptsTypes="AA">
                                      <p:cBhvr>
                                        <p:cTn id="37" dur="1000" fill="hold"/>
                                        <p:tgtEl>
                                          <p:spTgt spid="26"/>
                                        </p:tgtEl>
                                        <p:attrNameLst>
                                          <p:attrName>ppt_x</p:attrName>
                                          <p:attrName>ppt_y</p:attrName>
                                        </p:attrNameLst>
                                      </p:cBhvr>
                                      <p:rCtr x="-156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19936" y="3269218"/>
            <a:ext cx="6512764" cy="2086725"/>
          </a:xfrm>
          <a:prstGeom prst="rect">
            <a:avLst/>
          </a:prstGeom>
        </p:spPr>
        <p:txBody>
          <a:bodyPr wrap="square">
            <a:spAutoFit/>
          </a:bodyPr>
          <a:lstStyle/>
          <a:p>
            <a:pPr>
              <a:lnSpc>
                <a:spcPct val="90000"/>
              </a:lnSpc>
            </a:pPr>
            <a:r>
              <a:rPr lang="en-GB" sz="4800" b="1" dirty="0">
                <a:solidFill>
                  <a:schemeClr val="bg1"/>
                </a:solidFill>
              </a:rPr>
              <a:t>You can only borrow money from pay day loan providers</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57549">
            <a:off x="7328347" y="2981838"/>
            <a:ext cx="894764" cy="894764"/>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42647">
            <a:off x="7942130" y="3886440"/>
            <a:ext cx="894764" cy="8947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229" y="2427956"/>
            <a:ext cx="3007778" cy="308195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9411">
            <a:off x="9830401" y="3714309"/>
            <a:ext cx="632627" cy="63402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8627" y="3968935"/>
            <a:ext cx="167955" cy="170754"/>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0068" y="2302276"/>
            <a:ext cx="5470655" cy="1013801"/>
          </a:xfrm>
          <a:prstGeom prst="rect">
            <a:avLst/>
          </a:prstGeom>
        </p:spPr>
      </p:pic>
      <p:grpSp>
        <p:nvGrpSpPr>
          <p:cNvPr id="23" name="Group 22"/>
          <p:cNvGrpSpPr/>
          <p:nvPr/>
        </p:nvGrpSpPr>
        <p:grpSpPr>
          <a:xfrm>
            <a:off x="12312650" y="-96697"/>
            <a:ext cx="3737512" cy="6954697"/>
            <a:chOff x="12429671" y="-96697"/>
            <a:chExt cx="3737512" cy="6954697"/>
          </a:xfrm>
        </p:grpSpPr>
        <p:sp>
          <p:nvSpPr>
            <p:cNvPr id="24" name="Rectangle 23"/>
            <p:cNvSpPr/>
            <p:nvPr/>
          </p:nvSpPr>
          <p:spPr>
            <a:xfrm>
              <a:off x="12429671" y="0"/>
              <a:ext cx="3695700" cy="6858000"/>
            </a:xfrm>
            <a:prstGeom prst="rect">
              <a:avLst/>
            </a:prstGeom>
            <a:solidFill>
              <a:srgbClr val="56C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14041823" y="-96697"/>
              <a:ext cx="2125360" cy="2125360"/>
            </a:xfrm>
            <a:prstGeom prst="rect">
              <a:avLst/>
            </a:prstGeom>
          </p:spPr>
        </p:pic>
        <p:sp>
          <p:nvSpPr>
            <p:cNvPr id="26" name="Rectangle 25"/>
            <p:cNvSpPr/>
            <p:nvPr/>
          </p:nvSpPr>
          <p:spPr>
            <a:xfrm>
              <a:off x="12702721" y="3883536"/>
              <a:ext cx="2851150" cy="1631216"/>
            </a:xfrm>
            <a:prstGeom prst="rect">
              <a:avLst/>
            </a:prstGeom>
          </p:spPr>
          <p:txBody>
            <a:bodyPr wrap="square">
              <a:spAutoFit/>
            </a:bodyPr>
            <a:lstStyle/>
            <a:p>
              <a:r>
                <a:rPr lang="en-GB" sz="2000" dirty="0">
                  <a:solidFill>
                    <a:schemeClr val="bg1"/>
                  </a:solidFill>
                </a:rPr>
                <a:t>There are a number of other places to borrow money. You’ll pay less interest on money you loan from a bank.</a:t>
              </a:r>
            </a:p>
          </p:txBody>
        </p:sp>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79965" y="2420513"/>
              <a:ext cx="1451649" cy="737235"/>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791634" y="3211849"/>
              <a:ext cx="1199710" cy="553610"/>
            </a:xfrm>
            <a:prstGeom prst="rect">
              <a:avLst/>
            </a:prstGeom>
          </p:spPr>
        </p:pic>
      </p:grpSp>
    </p:spTree>
    <p:extLst>
      <p:ext uri="{BB962C8B-B14F-4D97-AF65-F5344CB8AC3E}">
        <p14:creationId xmlns:p14="http://schemas.microsoft.com/office/powerpoint/2010/main" val="222314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1"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750" fill="hold"/>
                                        <p:tgtEl>
                                          <p:spTgt spid="16"/>
                                        </p:tgtEl>
                                        <p:attrNameLst>
                                          <p:attrName>ppt_w</p:attrName>
                                        </p:attrNameLst>
                                      </p:cBhvr>
                                      <p:tavLst>
                                        <p:tav tm="0">
                                          <p:val>
                                            <p:fltVal val="0"/>
                                          </p:val>
                                        </p:tav>
                                        <p:tav tm="100000">
                                          <p:val>
                                            <p:strVal val="#ppt_w"/>
                                          </p:val>
                                        </p:tav>
                                      </p:tavLst>
                                    </p:anim>
                                    <p:anim calcmode="lin" valueType="num">
                                      <p:cBhvr>
                                        <p:cTn id="11" dur="750" fill="hold"/>
                                        <p:tgtEl>
                                          <p:spTgt spid="16"/>
                                        </p:tgtEl>
                                        <p:attrNameLst>
                                          <p:attrName>ppt_h</p:attrName>
                                        </p:attrNameLst>
                                      </p:cBhvr>
                                      <p:tavLst>
                                        <p:tav tm="0">
                                          <p:val>
                                            <p:fltVal val="0"/>
                                          </p:val>
                                        </p:tav>
                                        <p:tav tm="100000">
                                          <p:val>
                                            <p:strVal val="#ppt_h"/>
                                          </p:val>
                                        </p:tav>
                                      </p:tavLst>
                                    </p:anim>
                                    <p:anim calcmode="lin" valueType="num">
                                      <p:cBhvr>
                                        <p:cTn id="12" dur="750" fill="hold"/>
                                        <p:tgtEl>
                                          <p:spTgt spid="16"/>
                                        </p:tgtEl>
                                        <p:attrNameLst>
                                          <p:attrName>style.rotation</p:attrName>
                                        </p:attrNameLst>
                                      </p:cBhvr>
                                      <p:tavLst>
                                        <p:tav tm="0">
                                          <p:val>
                                            <p:fltVal val="90"/>
                                          </p:val>
                                        </p:tav>
                                        <p:tav tm="100000">
                                          <p:val>
                                            <p:fltVal val="0"/>
                                          </p:val>
                                        </p:tav>
                                      </p:tavLst>
                                    </p:anim>
                                    <p:animEffect transition="in" filter="fade">
                                      <p:cBhvr>
                                        <p:cTn id="13" dur="750"/>
                                        <p:tgtEl>
                                          <p:spTgt spid="16"/>
                                        </p:tgtEl>
                                      </p:cBhvr>
                                    </p:animEffect>
                                  </p:childTnLst>
                                </p:cTn>
                              </p:par>
                              <p:par>
                                <p:cTn id="14" presetID="3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750" fill="hold"/>
                                        <p:tgtEl>
                                          <p:spTgt spid="20"/>
                                        </p:tgtEl>
                                        <p:attrNameLst>
                                          <p:attrName>ppt_w</p:attrName>
                                        </p:attrNameLst>
                                      </p:cBhvr>
                                      <p:tavLst>
                                        <p:tav tm="0">
                                          <p:val>
                                            <p:fltVal val="0"/>
                                          </p:val>
                                        </p:tav>
                                        <p:tav tm="100000">
                                          <p:val>
                                            <p:strVal val="#ppt_w"/>
                                          </p:val>
                                        </p:tav>
                                      </p:tavLst>
                                    </p:anim>
                                    <p:anim calcmode="lin" valueType="num">
                                      <p:cBhvr>
                                        <p:cTn id="17" dur="750" fill="hold"/>
                                        <p:tgtEl>
                                          <p:spTgt spid="20"/>
                                        </p:tgtEl>
                                        <p:attrNameLst>
                                          <p:attrName>ppt_h</p:attrName>
                                        </p:attrNameLst>
                                      </p:cBhvr>
                                      <p:tavLst>
                                        <p:tav tm="0">
                                          <p:val>
                                            <p:fltVal val="0"/>
                                          </p:val>
                                        </p:tav>
                                        <p:tav tm="100000">
                                          <p:val>
                                            <p:strVal val="#ppt_h"/>
                                          </p:val>
                                        </p:tav>
                                      </p:tavLst>
                                    </p:anim>
                                    <p:anim calcmode="lin" valueType="num">
                                      <p:cBhvr>
                                        <p:cTn id="18" dur="750" fill="hold"/>
                                        <p:tgtEl>
                                          <p:spTgt spid="20"/>
                                        </p:tgtEl>
                                        <p:attrNameLst>
                                          <p:attrName>style.rotation</p:attrName>
                                        </p:attrNameLst>
                                      </p:cBhvr>
                                      <p:tavLst>
                                        <p:tav tm="0">
                                          <p:val>
                                            <p:fltVal val="90"/>
                                          </p:val>
                                        </p:tav>
                                        <p:tav tm="100000">
                                          <p:val>
                                            <p:fltVal val="0"/>
                                          </p:val>
                                        </p:tav>
                                      </p:tavLst>
                                    </p:anim>
                                    <p:animEffect transition="in" filter="fade">
                                      <p:cBhvr>
                                        <p:cTn id="19" dur="750"/>
                                        <p:tgtEl>
                                          <p:spTgt spid="20"/>
                                        </p:tgtEl>
                                      </p:cBhvr>
                                    </p:animEffect>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21" presetClass="entr" presetSubtype="1" fill="hold" nodeType="with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75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nodeType="clickEffect">
                                  <p:stCondLst>
                                    <p:cond delay="0"/>
                                  </p:stCondLst>
                                  <p:childTnLst>
                                    <p:anim calcmode="lin" valueType="num">
                                      <p:cBhvr>
                                        <p:cTn id="36" dur="1000"/>
                                        <p:tgtEl>
                                          <p:spTgt spid="16"/>
                                        </p:tgtEl>
                                        <p:attrNameLst>
                                          <p:attrName>ppt_w</p:attrName>
                                        </p:attrNameLst>
                                      </p:cBhvr>
                                      <p:tavLst>
                                        <p:tav tm="0">
                                          <p:val>
                                            <p:strVal val="ppt_w"/>
                                          </p:val>
                                        </p:tav>
                                        <p:tav tm="100000">
                                          <p:val>
                                            <p:fltVal val="0"/>
                                          </p:val>
                                        </p:tav>
                                      </p:tavLst>
                                    </p:anim>
                                    <p:anim calcmode="lin" valueType="num">
                                      <p:cBhvr>
                                        <p:cTn id="37" dur="1000"/>
                                        <p:tgtEl>
                                          <p:spTgt spid="16"/>
                                        </p:tgtEl>
                                        <p:attrNameLst>
                                          <p:attrName>ppt_h</p:attrName>
                                        </p:attrNameLst>
                                      </p:cBhvr>
                                      <p:tavLst>
                                        <p:tav tm="0">
                                          <p:val>
                                            <p:strVal val="ppt_h"/>
                                          </p:val>
                                        </p:tav>
                                        <p:tav tm="100000">
                                          <p:val>
                                            <p:fltVal val="0"/>
                                          </p:val>
                                        </p:tav>
                                      </p:tavLst>
                                    </p:anim>
                                    <p:animEffect transition="out" filter="fade">
                                      <p:cBhvr>
                                        <p:cTn id="38" dur="1000"/>
                                        <p:tgtEl>
                                          <p:spTgt spid="16"/>
                                        </p:tgtEl>
                                      </p:cBhvr>
                                    </p:animEffect>
                                    <p:set>
                                      <p:cBhvr>
                                        <p:cTn id="39" dur="1" fill="hold">
                                          <p:stCondLst>
                                            <p:cond delay="999"/>
                                          </p:stCondLst>
                                        </p:cTn>
                                        <p:tgtEl>
                                          <p:spTgt spid="16"/>
                                        </p:tgtEl>
                                        <p:attrNameLst>
                                          <p:attrName>style.visibility</p:attrName>
                                        </p:attrNameLst>
                                      </p:cBhvr>
                                      <p:to>
                                        <p:strVal val="hidden"/>
                                      </p:to>
                                    </p:set>
                                  </p:childTnLst>
                                </p:cTn>
                              </p:par>
                              <p:par>
                                <p:cTn id="40" presetID="53" presetClass="exit" presetSubtype="32" fill="hold" nodeType="withEffect">
                                  <p:stCondLst>
                                    <p:cond delay="0"/>
                                  </p:stCondLst>
                                  <p:childTnLst>
                                    <p:anim calcmode="lin" valueType="num">
                                      <p:cBhvr>
                                        <p:cTn id="41" dur="1000"/>
                                        <p:tgtEl>
                                          <p:spTgt spid="20"/>
                                        </p:tgtEl>
                                        <p:attrNameLst>
                                          <p:attrName>ppt_w</p:attrName>
                                        </p:attrNameLst>
                                      </p:cBhvr>
                                      <p:tavLst>
                                        <p:tav tm="0">
                                          <p:val>
                                            <p:strVal val="ppt_w"/>
                                          </p:val>
                                        </p:tav>
                                        <p:tav tm="100000">
                                          <p:val>
                                            <p:fltVal val="0"/>
                                          </p:val>
                                        </p:tav>
                                      </p:tavLst>
                                    </p:anim>
                                    <p:anim calcmode="lin" valueType="num">
                                      <p:cBhvr>
                                        <p:cTn id="42" dur="1000"/>
                                        <p:tgtEl>
                                          <p:spTgt spid="20"/>
                                        </p:tgtEl>
                                        <p:attrNameLst>
                                          <p:attrName>ppt_h</p:attrName>
                                        </p:attrNameLst>
                                      </p:cBhvr>
                                      <p:tavLst>
                                        <p:tav tm="0">
                                          <p:val>
                                            <p:strVal val="ppt_h"/>
                                          </p:val>
                                        </p:tav>
                                        <p:tav tm="100000">
                                          <p:val>
                                            <p:fltVal val="0"/>
                                          </p:val>
                                        </p:tav>
                                      </p:tavLst>
                                    </p:anim>
                                    <p:animEffect transition="out" filter="fade">
                                      <p:cBhvr>
                                        <p:cTn id="43" dur="1000"/>
                                        <p:tgtEl>
                                          <p:spTgt spid="20"/>
                                        </p:tgtEl>
                                      </p:cBhvr>
                                    </p:animEffect>
                                    <p:set>
                                      <p:cBhvr>
                                        <p:cTn id="44" dur="1" fill="hold">
                                          <p:stCondLst>
                                            <p:cond delay="999"/>
                                          </p:stCondLst>
                                        </p:cTn>
                                        <p:tgtEl>
                                          <p:spTgt spid="20"/>
                                        </p:tgtEl>
                                        <p:attrNameLst>
                                          <p:attrName>style.visibility</p:attrName>
                                        </p:attrNameLst>
                                      </p:cBhvr>
                                      <p:to>
                                        <p:strVal val="hidden"/>
                                      </p:to>
                                    </p:set>
                                  </p:childTnLst>
                                </p:cTn>
                              </p:par>
                              <p:par>
                                <p:cTn id="45" presetID="53" presetClass="exit" presetSubtype="32" fill="hold" nodeType="withEffect">
                                  <p:stCondLst>
                                    <p:cond delay="0"/>
                                  </p:stCondLst>
                                  <p:childTnLst>
                                    <p:anim calcmode="lin" valueType="num">
                                      <p:cBhvr>
                                        <p:cTn id="46" dur="1000"/>
                                        <p:tgtEl>
                                          <p:spTgt spid="6"/>
                                        </p:tgtEl>
                                        <p:attrNameLst>
                                          <p:attrName>ppt_w</p:attrName>
                                        </p:attrNameLst>
                                      </p:cBhvr>
                                      <p:tavLst>
                                        <p:tav tm="0">
                                          <p:val>
                                            <p:strVal val="ppt_w"/>
                                          </p:val>
                                        </p:tav>
                                        <p:tav tm="100000">
                                          <p:val>
                                            <p:fltVal val="0"/>
                                          </p:val>
                                        </p:tav>
                                      </p:tavLst>
                                    </p:anim>
                                    <p:anim calcmode="lin" valueType="num">
                                      <p:cBhvr>
                                        <p:cTn id="47" dur="1000"/>
                                        <p:tgtEl>
                                          <p:spTgt spid="6"/>
                                        </p:tgtEl>
                                        <p:attrNameLst>
                                          <p:attrName>ppt_h</p:attrName>
                                        </p:attrNameLst>
                                      </p:cBhvr>
                                      <p:tavLst>
                                        <p:tav tm="0">
                                          <p:val>
                                            <p:strVal val="ppt_h"/>
                                          </p:val>
                                        </p:tav>
                                        <p:tav tm="100000">
                                          <p:val>
                                            <p:fltVal val="0"/>
                                          </p:val>
                                        </p:tav>
                                      </p:tavLst>
                                    </p:anim>
                                    <p:animEffect transition="out" filter="fade">
                                      <p:cBhvr>
                                        <p:cTn id="48" dur="1000"/>
                                        <p:tgtEl>
                                          <p:spTgt spid="6"/>
                                        </p:tgtEl>
                                      </p:cBhvr>
                                    </p:animEffect>
                                    <p:set>
                                      <p:cBhvr>
                                        <p:cTn id="49" dur="1" fill="hold">
                                          <p:stCondLst>
                                            <p:cond delay="999"/>
                                          </p:stCondLst>
                                        </p:cTn>
                                        <p:tgtEl>
                                          <p:spTgt spid="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50"/>
                                        <p:tgtEl>
                                          <p:spTgt spid="10"/>
                                        </p:tgtEl>
                                      </p:cBhvr>
                                    </p:animEffect>
                                    <p:set>
                                      <p:cBhvr>
                                        <p:cTn id="52" dur="1" fill="hold">
                                          <p:stCondLst>
                                            <p:cond delay="249"/>
                                          </p:stCondLst>
                                        </p:cTn>
                                        <p:tgtEl>
                                          <p:spTgt spid="10"/>
                                        </p:tgtEl>
                                        <p:attrNameLst>
                                          <p:attrName>style.visibility</p:attrName>
                                        </p:attrNameLst>
                                      </p:cBhvr>
                                      <p:to>
                                        <p:strVal val="hidden"/>
                                      </p:to>
                                    </p:set>
                                  </p:childTnLst>
                                </p:cTn>
                              </p:par>
                              <p:par>
                                <p:cTn id="53" presetID="42" presetClass="path" presetSubtype="0" fill="hold" nodeType="withEffect">
                                  <p:stCondLst>
                                    <p:cond delay="0"/>
                                  </p:stCondLst>
                                  <p:childTnLst>
                                    <p:animMotion origin="layout" path="M -2.70833E-6 -3.7037E-6 L -0.08281 -0.07708 " pathEditMode="relative" rAng="0" ptsTypes="AA">
                                      <p:cBhvr>
                                        <p:cTn id="54" dur="1000" fill="hold"/>
                                        <p:tgtEl>
                                          <p:spTgt spid="6"/>
                                        </p:tgtEl>
                                        <p:attrNameLst>
                                          <p:attrName>ppt_x</p:attrName>
                                          <p:attrName>ppt_y</p:attrName>
                                        </p:attrNameLst>
                                      </p:cBhvr>
                                      <p:rCtr x="-4141" y="-3866"/>
                                    </p:animMotion>
                                  </p:childTnLst>
                                </p:cTn>
                              </p:par>
                              <p:par>
                                <p:cTn id="55" presetID="42" presetClass="path" presetSubtype="0" fill="hold" nodeType="withEffect">
                                  <p:stCondLst>
                                    <p:cond delay="0"/>
                                  </p:stCondLst>
                                  <p:childTnLst>
                                    <p:animMotion origin="layout" path="M -1.04167E-6 -4.44444E-6 L -0.00351 -0.08958 " pathEditMode="relative" rAng="0" ptsTypes="AA">
                                      <p:cBhvr>
                                        <p:cTn id="56" dur="1100" fill="hold"/>
                                        <p:tgtEl>
                                          <p:spTgt spid="20"/>
                                        </p:tgtEl>
                                        <p:attrNameLst>
                                          <p:attrName>ppt_x</p:attrName>
                                          <p:attrName>ppt_y</p:attrName>
                                        </p:attrNameLst>
                                      </p:cBhvr>
                                      <p:rCtr x="-182" y="-4491"/>
                                    </p:animMotion>
                                  </p:childTnLst>
                                </p:cTn>
                              </p:par>
                              <p:par>
                                <p:cTn id="57" presetID="42" presetClass="path" presetSubtype="0" fill="hold" nodeType="withEffect">
                                  <p:stCondLst>
                                    <p:cond delay="0"/>
                                  </p:stCondLst>
                                  <p:childTnLst>
                                    <p:animMotion origin="layout" path="M -4.16667E-7 0 L 0.06979 0.03611 " pathEditMode="relative" rAng="0" ptsTypes="AA">
                                      <p:cBhvr>
                                        <p:cTn id="58" dur="1100" fill="hold"/>
                                        <p:tgtEl>
                                          <p:spTgt spid="16"/>
                                        </p:tgtEl>
                                        <p:attrNameLst>
                                          <p:attrName>ppt_x</p:attrName>
                                          <p:attrName>ppt_y</p:attrName>
                                        </p:attrNameLst>
                                      </p:cBhvr>
                                      <p:rCtr x="3490" y="1806"/>
                                    </p:animMotion>
                                  </p:childTnLst>
                                </p:cTn>
                              </p:par>
                              <p:par>
                                <p:cTn id="59" presetID="10" presetClass="exit" presetSubtype="0" fill="hold" nodeType="withEffect">
                                  <p:stCondLst>
                                    <p:cond delay="0"/>
                                  </p:stCondLst>
                                  <p:childTnLst>
                                    <p:animEffect transition="out" filter="fade">
                                      <p:cBhvr>
                                        <p:cTn id="60" dur="250"/>
                                        <p:tgtEl>
                                          <p:spTgt spid="9"/>
                                        </p:tgtEl>
                                      </p:cBhvr>
                                    </p:animEffect>
                                    <p:set>
                                      <p:cBhvr>
                                        <p:cTn id="61" dur="1" fill="hold">
                                          <p:stCondLst>
                                            <p:cond delay="249"/>
                                          </p:stCondLst>
                                        </p:cTn>
                                        <p:tgtEl>
                                          <p:spTgt spid="9"/>
                                        </p:tgtEl>
                                        <p:attrNameLst>
                                          <p:attrName>style.visibility</p:attrName>
                                        </p:attrNameLst>
                                      </p:cBhvr>
                                      <p:to>
                                        <p:strVal val="hidden"/>
                                      </p:to>
                                    </p:set>
                                  </p:childTnLst>
                                </p:cTn>
                              </p:par>
                              <p:par>
                                <p:cTn id="62" presetID="35" presetClass="path" presetSubtype="0" accel="50000" decel="50000" fill="hold" nodeType="withEffect">
                                  <p:stCondLst>
                                    <p:cond delay="250"/>
                                  </p:stCondLst>
                                  <p:childTnLst>
                                    <p:animMotion origin="layout" path="M -2.08333E-7 -4.07407E-6 L -0.31263 -4.07407E-6 " pathEditMode="relative" rAng="0" ptsTypes="AA">
                                      <p:cBhvr>
                                        <p:cTn id="63" dur="1000" fill="hold"/>
                                        <p:tgtEl>
                                          <p:spTgt spid="23"/>
                                        </p:tgtEl>
                                        <p:attrNameLst>
                                          <p:attrName>ppt_x</p:attrName>
                                          <p:attrName>ppt_y</p:attrName>
                                        </p:attrNameLst>
                                      </p:cBhvr>
                                      <p:rCtr x="-156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19936" y="3269218"/>
            <a:ext cx="6512764" cy="2086725"/>
          </a:xfrm>
          <a:prstGeom prst="rect">
            <a:avLst/>
          </a:prstGeom>
        </p:spPr>
        <p:txBody>
          <a:bodyPr wrap="square">
            <a:spAutoFit/>
          </a:bodyPr>
          <a:lstStyle/>
          <a:p>
            <a:pPr>
              <a:lnSpc>
                <a:spcPct val="90000"/>
              </a:lnSpc>
            </a:pPr>
            <a:r>
              <a:rPr lang="en-GB" sz="4800" b="1" dirty="0">
                <a:solidFill>
                  <a:schemeClr val="bg1"/>
                </a:solidFill>
              </a:rPr>
              <a:t>You can only borrow money from pay day loan providers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59411">
            <a:off x="9830401" y="3714309"/>
            <a:ext cx="632627" cy="63402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8627" y="3968935"/>
            <a:ext cx="167955" cy="170754"/>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0068" y="2302276"/>
            <a:ext cx="5470655" cy="1013801"/>
          </a:xfrm>
          <a:prstGeom prst="rect">
            <a:avLst/>
          </a:prstGeom>
        </p:spPr>
      </p:pic>
      <p:grpSp>
        <p:nvGrpSpPr>
          <p:cNvPr id="23" name="Group 22"/>
          <p:cNvGrpSpPr/>
          <p:nvPr/>
        </p:nvGrpSpPr>
        <p:grpSpPr>
          <a:xfrm>
            <a:off x="8496570" y="-96697"/>
            <a:ext cx="3737512" cy="6954697"/>
            <a:chOff x="12429671" y="-96697"/>
            <a:chExt cx="3737512" cy="6954697"/>
          </a:xfrm>
        </p:grpSpPr>
        <p:sp>
          <p:nvSpPr>
            <p:cNvPr id="24" name="Rectangle 23"/>
            <p:cNvSpPr/>
            <p:nvPr/>
          </p:nvSpPr>
          <p:spPr>
            <a:xfrm>
              <a:off x="12429671" y="0"/>
              <a:ext cx="3695700" cy="6858000"/>
            </a:xfrm>
            <a:prstGeom prst="rect">
              <a:avLst/>
            </a:prstGeom>
            <a:solidFill>
              <a:srgbClr val="56C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4041823" y="-96697"/>
              <a:ext cx="2125360" cy="2125360"/>
            </a:xfrm>
            <a:prstGeom prst="rect">
              <a:avLst/>
            </a:prstGeom>
          </p:spPr>
        </p:pic>
        <p:sp>
          <p:nvSpPr>
            <p:cNvPr id="26" name="Rectangle 25"/>
            <p:cNvSpPr/>
            <p:nvPr/>
          </p:nvSpPr>
          <p:spPr>
            <a:xfrm>
              <a:off x="12702721" y="3883536"/>
              <a:ext cx="2851150" cy="1631216"/>
            </a:xfrm>
            <a:prstGeom prst="rect">
              <a:avLst/>
            </a:prstGeom>
          </p:spPr>
          <p:txBody>
            <a:bodyPr wrap="square">
              <a:spAutoFit/>
            </a:bodyPr>
            <a:lstStyle/>
            <a:p>
              <a:r>
                <a:rPr lang="en-GB" sz="2000" dirty="0">
                  <a:solidFill>
                    <a:schemeClr val="bg1"/>
                  </a:solidFill>
                </a:rPr>
                <a:t>There are a number of other places to borrow money. You’ll pay less interest on money you loan from a bank.</a:t>
              </a:r>
            </a:p>
          </p:txBody>
        </p: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79965" y="2420513"/>
              <a:ext cx="1451649" cy="737235"/>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91634" y="3211849"/>
              <a:ext cx="1199710" cy="553610"/>
            </a:xfrm>
            <a:prstGeom prst="rect">
              <a:avLst/>
            </a:prstGeom>
          </p:spPr>
        </p:pic>
      </p:grpSp>
    </p:spTree>
    <p:extLst>
      <p:ext uri="{BB962C8B-B14F-4D97-AF65-F5344CB8AC3E}">
        <p14:creationId xmlns:p14="http://schemas.microsoft.com/office/powerpoint/2010/main" val="24557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53" presetClass="entr" presetSubtype="16" fill="hold" nodeType="withEffect">
                                  <p:stCondLst>
                                    <p:cond delay="25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21" presetClass="entr" presetSubtype="1"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750"/>
                                        <p:tgtEl>
                                          <p:spTgt spid="9"/>
                                        </p:tgtEl>
                                      </p:cBhvr>
                                    </p:animEffect>
                                  </p:childTnLst>
                                </p:cTn>
                              </p:par>
                              <p:par>
                                <p:cTn id="16" presetID="10" presetClass="exit" presetSubtype="0" fill="hold" nodeType="withEffect">
                                  <p:stCondLst>
                                    <p:cond delay="0"/>
                                  </p:stCondLst>
                                  <p:childTnLst>
                                    <p:animEffect transition="out" filter="fade">
                                      <p:cBhvr>
                                        <p:cTn id="17" dur="250"/>
                                        <p:tgtEl>
                                          <p:spTgt spid="10"/>
                                        </p:tgtEl>
                                      </p:cBhvr>
                                    </p:animEffect>
                                    <p:set>
                                      <p:cBhvr>
                                        <p:cTn id="18" dur="1" fill="hold">
                                          <p:stCondLst>
                                            <p:cond delay="249"/>
                                          </p:stCondLst>
                                        </p:cTn>
                                        <p:tgtEl>
                                          <p:spTgt spid="1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50"/>
                                        <p:tgtEl>
                                          <p:spTgt spid="9"/>
                                        </p:tgtEl>
                                      </p:cBhvr>
                                    </p:animEffect>
                                    <p:set>
                                      <p:cBhvr>
                                        <p:cTn id="21" dur="1" fill="hold">
                                          <p:stCondLst>
                                            <p:cond delay="249"/>
                                          </p:stCondLst>
                                        </p:cTn>
                                        <p:tgtEl>
                                          <p:spTgt spid="9"/>
                                        </p:tgtEl>
                                        <p:attrNameLst>
                                          <p:attrName>style.visibility</p:attrName>
                                        </p:attrNameLst>
                                      </p:cBhvr>
                                      <p:to>
                                        <p:strVal val="hidden"/>
                                      </p:to>
                                    </p:set>
                                  </p:childTnLst>
                                </p:cTn>
                              </p:par>
                              <p:par>
                                <p:cTn id="22" presetID="35" presetClass="path" presetSubtype="0" accel="50000" decel="50000" fill="hold" nodeType="withEffect">
                                  <p:stCondLst>
                                    <p:cond delay="250"/>
                                  </p:stCondLst>
                                  <p:childTnLst>
                                    <p:animMotion origin="layout" path="M -2.08333E-7 -4.07407E-6 L -0.31263 -4.07407E-6 " pathEditMode="relative" rAng="0" ptsTypes="AA">
                                      <p:cBhvr>
                                        <p:cTn id="23" dur="1000" fill="hold"/>
                                        <p:tgtEl>
                                          <p:spTgt spid="23"/>
                                        </p:tgtEl>
                                        <p:attrNameLst>
                                          <p:attrName>ppt_x</p:attrName>
                                          <p:attrName>ppt_y</p:attrName>
                                        </p:attrNameLst>
                                      </p:cBhvr>
                                      <p:rCtr x="-156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A1DF"/>
      </a:hlink>
      <a:folHlink>
        <a:srgbClr val="00A1D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odify_x0020_By_x0020_SP10 xmlns="db9525ab-d42f-49f6-b821-20929a58080b" xsi:nil="true"/>
    <Classificationexpirationdate xmlns="8f3bf723-137d-4f76-b61a-a8c9c3da23ed" xsi:nil="true"/>
    <Migrated_x0020_Date xmlns="db9525ab-d42f-49f6-b821-20929a58080b" xsi:nil="true"/>
    <Created_x0020_By_x0020_SP10 xmlns="db9525ab-d42f-49f6-b821-20929a58080b" xsi:nil="true"/>
    <Classification xmlns="8f3bf723-137d-4f76-b61a-a8c9c3da23ed">Internal Use</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55B7547C6F204E9C3BBC6E1CE83921" ma:contentTypeVersion="13" ma:contentTypeDescription="Create a new document." ma:contentTypeScope="" ma:versionID="6546a3bd350a16fdcfac560bb30eec93">
  <xsd:schema xmlns:xsd="http://www.w3.org/2001/XMLSchema" xmlns:xs="http://www.w3.org/2001/XMLSchema" xmlns:p="http://schemas.microsoft.com/office/2006/metadata/properties" xmlns:ns2="db9525ab-d42f-49f6-b821-20929a58080b" xmlns:ns3="8f3bf723-137d-4f76-b61a-a8c9c3da23ed" targetNamespace="http://schemas.microsoft.com/office/2006/metadata/properties" ma:root="true" ma:fieldsID="0ac95aae9a912d29f7769fe7caa9c75c" ns2:_="" ns3:_="">
    <xsd:import namespace="db9525ab-d42f-49f6-b821-20929a58080b"/>
    <xsd:import namespace="8f3bf723-137d-4f76-b61a-a8c9c3da23ed"/>
    <xsd:element name="properties">
      <xsd:complexType>
        <xsd:sequence>
          <xsd:element name="documentManagement">
            <xsd:complexType>
              <xsd:all>
                <xsd:element ref="ns2:Created_x0020_By_x0020_SP10" minOccurs="0"/>
                <xsd:element ref="ns2:Modify_x0020_By_x0020_SP10" minOccurs="0"/>
                <xsd:element ref="ns2:Migrated_x0020_Date" minOccurs="0"/>
                <xsd:element ref="ns3:Classification"/>
                <xsd:element ref="ns3:Classification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525ab-d42f-49f6-b821-20929a58080b" elementFormDefault="qualified">
    <xsd:import namespace="http://schemas.microsoft.com/office/2006/documentManagement/types"/>
    <xsd:import namespace="http://schemas.microsoft.com/office/infopath/2007/PartnerControls"/>
    <xsd:element name="Created_x0020_By_x0020_SP10" ma:index="8" nillable="true" ma:displayName="Created By SP10" ma:internalName="Created_x0020_By_x0020_SP10">
      <xsd:simpleType>
        <xsd:restriction base="dms:Text"/>
      </xsd:simpleType>
    </xsd:element>
    <xsd:element name="Modify_x0020_By_x0020_SP10" ma:index="9" nillable="true" ma:displayName="Modify By SP10" ma:internalName="Modify_x0020_By_x0020_SP10">
      <xsd:simpleType>
        <xsd:restriction base="dms:Text"/>
      </xsd:simpleType>
    </xsd:element>
    <xsd:element name="Migrated_x0020_Date" ma:index="10" nillable="true" ma:displayName="Migrated Date" ma:internalName="Migrated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f3bf723-137d-4f76-b61a-a8c9c3da23ed" elementFormDefault="qualified">
    <xsd:import namespace="http://schemas.microsoft.com/office/2006/documentManagement/types"/>
    <xsd:import namespace="http://schemas.microsoft.com/office/infopath/2007/PartnerControls"/>
    <xsd:element name="Classification" ma:index="11" ma:displayName="Classification" ma:internalName="Classification">
      <xsd:simpleType>
        <xsd:restriction base="dms:Choice">
          <xsd:enumeration value="Internal Use"/>
          <xsd:enumeration value="Public"/>
          <xsd:enumeration value="UU Confidential"/>
        </xsd:restriction>
      </xsd:simpleType>
    </xsd:element>
    <xsd:element name="Classificationexpirationdate" ma:index="12" nillable="true" ma:displayName="Classification expiration date" ma:internalName="Classificationexpirationdate">
      <xsd:simpleType>
        <xsd:restriction base="dms:DateTime"/>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1AE849-7A63-4FDB-8833-69FDBF16250A}">
  <ds:schemaRefs>
    <ds:schemaRef ds:uri="http://purl.org/dc/dcmitype/"/>
    <ds:schemaRef ds:uri="http://schemas.microsoft.com/office/infopath/2007/PartnerControls"/>
    <ds:schemaRef ds:uri="db9525ab-d42f-49f6-b821-20929a58080b"/>
    <ds:schemaRef ds:uri="http://purl.org/dc/elements/1.1/"/>
    <ds:schemaRef ds:uri="http://schemas.microsoft.com/office/2006/documentManagement/types"/>
    <ds:schemaRef ds:uri="http://purl.org/dc/terms/"/>
    <ds:schemaRef ds:uri="http://schemas.openxmlformats.org/package/2006/metadata/core-properties"/>
    <ds:schemaRef ds:uri="8f3bf723-137d-4f76-b61a-a8c9c3da23e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74E317A-543F-445E-8ECB-24A693C10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525ab-d42f-49f6-b821-20929a58080b"/>
    <ds:schemaRef ds:uri="8f3bf723-137d-4f76-b61a-a8c9c3da23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526682-2B5B-43F9-B356-D0DA9B74BB48}">
  <ds:schemaRefs>
    <ds:schemaRef ds:uri="http://schemas.microsoft.com/sharepoint/events"/>
  </ds:schemaRefs>
</ds:datastoreItem>
</file>

<file path=customXml/itemProps4.xml><?xml version="1.0" encoding="utf-8"?>
<ds:datastoreItem xmlns:ds="http://schemas.openxmlformats.org/officeDocument/2006/customXml" ds:itemID="{3C6EA13E-C96D-4557-B4DB-7C5407CA09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4113</TotalTime>
  <Words>1362</Words>
  <Application>Microsoft Office PowerPoint</Application>
  <PresentationFormat>Widescreen</PresentationFormat>
  <Paragraphs>109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Utilities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your money</dc:title>
  <dc:creator>Moffatt, Katie</dc:creator>
  <cp:lastModifiedBy>Mason, Megan</cp:lastModifiedBy>
  <cp:revision>172</cp:revision>
  <cp:lastPrinted>2018-08-24T08:59:43Z</cp:lastPrinted>
  <dcterms:created xsi:type="dcterms:W3CDTF">2018-08-09T15:34:44Z</dcterms:created>
  <dcterms:modified xsi:type="dcterms:W3CDTF">2019-10-21T11:43:42Z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0x010100BC55B7547C6F204E9C3BBC6E1CE83921</vt:lpwstr>
  </property>
  <property fmtid="{D5CDD505-2E9C-101B-9397-08002B2CF9AE}" pid="3" name="_dlc_DocIdItemGuid">
    <vt:lpwstr>27c2b4af-d314-4729-b1e8-384d02696104</vt:lpwstr>
  </property>
  <property fmtid="{D5CDD505-2E9C-101B-9397-08002B2CF9AE}" pid="4" name="_dlc_DocId">
    <vt:lpwstr>Y72U6FY3H6JX-1603823128-184</vt:lpwstr>
  </property>
  <property fmtid="{D5CDD505-2E9C-101B-9397-08002B2CF9AE}" pid="5" name="_dlc_DocIdUrl">
    <vt:lpwstr>https://uusp/UU/Customer/psc/_layouts/15/DocIdRedir.aspx?ID=Y72U6FY3H6JX-1603823128-184, Y72U6FY3H6JX-1603823128-184</vt:lpwstr>
  </property>
</Properties>
</file>