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21"/>
  </p:notesMasterIdLst>
  <p:handoutMasterIdLst>
    <p:handoutMasterId r:id="rId22"/>
  </p:handoutMasterIdLst>
  <p:sldIdLst>
    <p:sldId id="439" r:id="rId6"/>
    <p:sldId id="458" r:id="rId7"/>
    <p:sldId id="465" r:id="rId8"/>
    <p:sldId id="382" r:id="rId9"/>
    <p:sldId id="473" r:id="rId10"/>
    <p:sldId id="462" r:id="rId11"/>
    <p:sldId id="467" r:id="rId12"/>
    <p:sldId id="455" r:id="rId13"/>
    <p:sldId id="451" r:id="rId14"/>
    <p:sldId id="468" r:id="rId15"/>
    <p:sldId id="431" r:id="rId16"/>
    <p:sldId id="471" r:id="rId17"/>
    <p:sldId id="469" r:id="rId18"/>
    <p:sldId id="464" r:id="rId19"/>
    <p:sldId id="474" r:id="rId20"/>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R" initials="RR" lastIdx="5" clrIdx="0">
    <p:extLst>
      <p:ext uri="{19B8F6BF-5375-455C-9EA6-DF929625EA0E}">
        <p15:presenceInfo xmlns:p15="http://schemas.microsoft.com/office/powerpoint/2012/main" userId="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43"/>
    <a:srgbClr val="008542"/>
    <a:srgbClr val="C3E088"/>
    <a:srgbClr val="77226C"/>
    <a:srgbClr val="FFFF66"/>
    <a:srgbClr val="FFCC00"/>
    <a:srgbClr val="F7A800"/>
    <a:srgbClr val="FFFF99"/>
    <a:srgbClr val="DBD9D6"/>
    <a:srgbClr val="00A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82" autoAdjust="0"/>
    <p:restoredTop sz="90566" autoAdjust="0"/>
  </p:normalViewPr>
  <p:slideViewPr>
    <p:cSldViewPr snapToGrid="0">
      <p:cViewPr varScale="1">
        <p:scale>
          <a:sx n="88" d="100"/>
          <a:sy n="88"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usp/whsl/MC/Operational%20Development/CHARGES%20SCHEME%20INFORMATION/Developer%20Services%20Charges%20-%20Water/Water%20charges%20model%2024-25/FY25%20Water%20Charges%20Model%2024-25%20v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'Graph for Dev Day'!$U$3</c:f>
              <c:strCache>
                <c:ptCount val="1"/>
                <c:pt idx="0">
                  <c:v>Current charge level</c:v>
                </c:pt>
              </c:strCache>
            </c:strRef>
          </c:tx>
          <c:spPr>
            <a:solidFill>
              <a:schemeClr val="accent1"/>
            </a:solidFill>
            <a:ln>
              <a:noFill/>
            </a:ln>
            <a:effectLst/>
            <a:sp3d/>
          </c:spPr>
          <c:invertIfNegative val="0"/>
          <c:cat>
            <c:strRef>
              <c:f>'Graph for Dev Day'!$T$4:$T$9</c:f>
              <c:strCache>
                <c:ptCount val="6"/>
                <c:pt idx="0">
                  <c:v>Single 25mm connection to a house</c:v>
                </c:pt>
                <c:pt idx="1">
                  <c:v>Single 63mm connection to a block of 10 flats</c:v>
                </c:pt>
                <c:pt idx="2">
                  <c:v>Mains laying for 50 properties (excavation and reinstatement by others)</c:v>
                </c:pt>
                <c:pt idx="3">
                  <c:v>Mains laying for 50 properties (excavation and reinstatement by us)</c:v>
                </c:pt>
                <c:pt idx="4">
                  <c:v>Mains laying for 200 properties (excavation and reinstatement by others)</c:v>
                </c:pt>
                <c:pt idx="5">
                  <c:v>Mains laying for 200 properties (excavation and reinstatement by us)</c:v>
                </c:pt>
              </c:strCache>
            </c:strRef>
          </c:cat>
          <c:val>
            <c:numRef>
              <c:f>'Graph for Dev Day'!$U$4:$U$9</c:f>
              <c:numCache>
                <c:formatCode>0%</c:formatCode>
                <c:ptCount val="6"/>
                <c:pt idx="0">
                  <c:v>0.44799005387484458</c:v>
                </c:pt>
                <c:pt idx="1">
                  <c:v>0.87579156176089112</c:v>
                </c:pt>
                <c:pt idx="2">
                  <c:v>0.76895190793995694</c:v>
                </c:pt>
                <c:pt idx="3">
                  <c:v>0.70922481367257773</c:v>
                </c:pt>
                <c:pt idx="4">
                  <c:v>0.76437174612726455</c:v>
                </c:pt>
                <c:pt idx="5">
                  <c:v>0.71821431701085947</c:v>
                </c:pt>
              </c:numCache>
            </c:numRef>
          </c:val>
          <c:extLst xmlns:c16r2="http://schemas.microsoft.com/office/drawing/2015/06/chart">
            <c:ext xmlns:c16="http://schemas.microsoft.com/office/drawing/2014/chart" uri="{C3380CC4-5D6E-409C-BE32-E72D297353CC}">
              <c16:uniqueId val="{00000000-CF5E-4CC6-9B1D-07BF957043D5}"/>
            </c:ext>
          </c:extLst>
        </c:ser>
        <c:ser>
          <c:idx val="1"/>
          <c:order val="1"/>
          <c:tx>
            <c:strRef>
              <c:f>'Graph for Dev Day'!$V$3</c:f>
              <c:strCache>
                <c:ptCount val="1"/>
                <c:pt idx="0">
                  <c:v>Cost level</c:v>
                </c:pt>
              </c:strCache>
            </c:strRef>
          </c:tx>
          <c:spPr>
            <a:solidFill>
              <a:schemeClr val="accent2"/>
            </a:solidFill>
            <a:ln>
              <a:noFill/>
            </a:ln>
            <a:effectLst/>
            <a:sp3d/>
          </c:spPr>
          <c:invertIfNegative val="0"/>
          <c:cat>
            <c:strRef>
              <c:f>'Graph for Dev Day'!$T$4:$T$9</c:f>
              <c:strCache>
                <c:ptCount val="6"/>
                <c:pt idx="0">
                  <c:v>Single 25mm connection to a house</c:v>
                </c:pt>
                <c:pt idx="1">
                  <c:v>Single 63mm connection to a block of 10 flats</c:v>
                </c:pt>
                <c:pt idx="2">
                  <c:v>Mains laying for 50 properties (excavation and reinstatement by others)</c:v>
                </c:pt>
                <c:pt idx="3">
                  <c:v>Mains laying for 50 properties (excavation and reinstatement by us)</c:v>
                </c:pt>
                <c:pt idx="4">
                  <c:v>Mains laying for 200 properties (excavation and reinstatement by others)</c:v>
                </c:pt>
                <c:pt idx="5">
                  <c:v>Mains laying for 200 properties (excavation and reinstatement by us)</c:v>
                </c:pt>
              </c:strCache>
            </c:strRef>
          </c:cat>
          <c:val>
            <c:numRef>
              <c:f>'Graph for Dev Day'!$V$4:$V$9</c:f>
              <c:numCache>
                <c:formatCode>0%</c:formatCode>
                <c:ptCount val="6"/>
                <c:pt idx="0">
                  <c:v>0.55200994612515542</c:v>
                </c:pt>
                <c:pt idx="1">
                  <c:v>0.12420843823910888</c:v>
                </c:pt>
                <c:pt idx="2">
                  <c:v>0.23104809206004301</c:v>
                </c:pt>
                <c:pt idx="3">
                  <c:v>0.29077518632742227</c:v>
                </c:pt>
                <c:pt idx="4">
                  <c:v>0.23562825387273539</c:v>
                </c:pt>
                <c:pt idx="5">
                  <c:v>0.28178568298914058</c:v>
                </c:pt>
              </c:numCache>
            </c:numRef>
          </c:val>
          <c:extLst xmlns:c16r2="http://schemas.microsoft.com/office/drawing/2015/06/chart">
            <c:ext xmlns:c16="http://schemas.microsoft.com/office/drawing/2014/chart" uri="{C3380CC4-5D6E-409C-BE32-E72D297353CC}">
              <c16:uniqueId val="{00000001-CF5E-4CC6-9B1D-07BF957043D5}"/>
            </c:ext>
          </c:extLst>
        </c:ser>
        <c:dLbls>
          <c:showLegendKey val="0"/>
          <c:showVal val="0"/>
          <c:showCatName val="0"/>
          <c:showSerName val="0"/>
          <c:showPercent val="0"/>
          <c:showBubbleSize val="0"/>
        </c:dLbls>
        <c:gapWidth val="150"/>
        <c:shape val="box"/>
        <c:axId val="297776928"/>
        <c:axId val="297776144"/>
        <c:axId val="0"/>
      </c:bar3DChart>
      <c:catAx>
        <c:axId val="297776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7776144"/>
        <c:crosses val="autoZero"/>
        <c:auto val="1"/>
        <c:lblAlgn val="ctr"/>
        <c:lblOffset val="100"/>
        <c:noMultiLvlLbl val="0"/>
      </c:catAx>
      <c:valAx>
        <c:axId val="29777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7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C2F91-0A79-40EA-BA33-1ACF8ED42D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F1C4514-84A2-4E3B-938C-F5700C81E1DA}">
      <dgm:prSet/>
      <dgm:spPr/>
      <dgm:t>
        <a:bodyPr/>
        <a:lstStyle/>
        <a:p>
          <a:pPr rtl="0"/>
          <a:r>
            <a:rPr lang="en-GB" dirty="0"/>
            <a:t>Welcome</a:t>
          </a:r>
        </a:p>
      </dgm:t>
    </dgm:pt>
    <dgm:pt modelId="{15A78783-C218-47CC-AD48-71B5B5A0A817}" type="parTrans" cxnId="{2DEECFB2-10D5-459E-9C16-72527CD1CFDB}">
      <dgm:prSet/>
      <dgm:spPr/>
      <dgm:t>
        <a:bodyPr/>
        <a:lstStyle/>
        <a:p>
          <a:endParaRPr lang="en-GB"/>
        </a:p>
      </dgm:t>
    </dgm:pt>
    <dgm:pt modelId="{7A42045E-8956-4DBB-89D9-8A42D56021E4}" type="sibTrans" cxnId="{2DEECFB2-10D5-459E-9C16-72527CD1CFDB}">
      <dgm:prSet/>
      <dgm:spPr/>
      <dgm:t>
        <a:bodyPr/>
        <a:lstStyle/>
        <a:p>
          <a:endParaRPr lang="en-GB"/>
        </a:p>
      </dgm:t>
    </dgm:pt>
    <dgm:pt modelId="{3F77E2BC-5484-4996-A31D-1659AE98E3B1}">
      <dgm:prSet/>
      <dgm:spPr/>
      <dgm:t>
        <a:bodyPr/>
        <a:lstStyle/>
        <a:p>
          <a:pPr rtl="0"/>
          <a:r>
            <a:rPr lang="en-GB" dirty="0"/>
            <a:t>Charges timeline</a:t>
          </a:r>
        </a:p>
      </dgm:t>
    </dgm:pt>
    <dgm:pt modelId="{CBAE8A8E-F27E-4C88-864B-5F8C3926F73C}" type="parTrans" cxnId="{149A42E9-4158-4359-B78F-CD86268BF101}">
      <dgm:prSet/>
      <dgm:spPr/>
      <dgm:t>
        <a:bodyPr/>
        <a:lstStyle/>
        <a:p>
          <a:endParaRPr lang="en-GB"/>
        </a:p>
      </dgm:t>
    </dgm:pt>
    <dgm:pt modelId="{917A4F0D-135E-4EB3-9239-25B34C06DA88}" type="sibTrans" cxnId="{149A42E9-4158-4359-B78F-CD86268BF101}">
      <dgm:prSet/>
      <dgm:spPr/>
      <dgm:t>
        <a:bodyPr/>
        <a:lstStyle/>
        <a:p>
          <a:endParaRPr lang="en-GB"/>
        </a:p>
      </dgm:t>
    </dgm:pt>
    <dgm:pt modelId="{DD896375-C8D2-4B9B-A90A-73A3FE27590B}">
      <dgm:prSet/>
      <dgm:spPr/>
      <dgm:t>
        <a:bodyPr/>
        <a:lstStyle/>
        <a:p>
          <a:pPr rtl="0"/>
          <a:r>
            <a:rPr lang="en-GB" dirty="0"/>
            <a:t>What's new </a:t>
          </a:r>
        </a:p>
      </dgm:t>
    </dgm:pt>
    <dgm:pt modelId="{D1533942-0A7E-4FE8-B3EB-1986E12477C1}" type="parTrans" cxnId="{B9996306-5113-4EF1-BBDD-090CB215DECB}">
      <dgm:prSet/>
      <dgm:spPr/>
      <dgm:t>
        <a:bodyPr/>
        <a:lstStyle/>
        <a:p>
          <a:endParaRPr lang="en-GB"/>
        </a:p>
      </dgm:t>
    </dgm:pt>
    <dgm:pt modelId="{AB3EB30A-FAA0-4FE8-80D1-E1ABC1A5186F}" type="sibTrans" cxnId="{B9996306-5113-4EF1-BBDD-090CB215DECB}">
      <dgm:prSet/>
      <dgm:spPr/>
      <dgm:t>
        <a:bodyPr/>
        <a:lstStyle/>
        <a:p>
          <a:endParaRPr lang="en-GB"/>
        </a:p>
      </dgm:t>
    </dgm:pt>
    <dgm:pt modelId="{AEF13F4B-BB22-4691-A694-EC2FA2C8D9F5}">
      <dgm:prSet/>
      <dgm:spPr/>
      <dgm:t>
        <a:bodyPr/>
        <a:lstStyle/>
        <a:p>
          <a:pPr rtl="0"/>
          <a:r>
            <a:rPr lang="en-GB" dirty="0"/>
            <a:t>What's changing</a:t>
          </a:r>
        </a:p>
      </dgm:t>
    </dgm:pt>
    <dgm:pt modelId="{DDB9C773-08FF-4B3C-A452-EAD2FC820FEA}" type="parTrans" cxnId="{3D694826-05AF-4FD9-8608-4454846FC5A0}">
      <dgm:prSet/>
      <dgm:spPr/>
      <dgm:t>
        <a:bodyPr/>
        <a:lstStyle/>
        <a:p>
          <a:endParaRPr lang="en-GB"/>
        </a:p>
      </dgm:t>
    </dgm:pt>
    <dgm:pt modelId="{C2976C7F-87D7-486B-A403-4D8CB7B50B53}" type="sibTrans" cxnId="{3D694826-05AF-4FD9-8608-4454846FC5A0}">
      <dgm:prSet/>
      <dgm:spPr/>
      <dgm:t>
        <a:bodyPr/>
        <a:lstStyle/>
        <a:p>
          <a:endParaRPr lang="en-GB"/>
        </a:p>
      </dgm:t>
    </dgm:pt>
    <dgm:pt modelId="{863815D6-DA8F-4B11-924E-6B8FDB68A900}">
      <dgm:prSet/>
      <dgm:spPr/>
      <dgm:t>
        <a:bodyPr/>
        <a:lstStyle/>
        <a:p>
          <a:pPr rtl="0"/>
          <a:r>
            <a:rPr lang="en-GB" dirty="0"/>
            <a:t>Income offset</a:t>
          </a:r>
        </a:p>
      </dgm:t>
    </dgm:pt>
    <dgm:pt modelId="{73C829BD-7934-4010-9C4D-F57E3245EAE6}" type="parTrans" cxnId="{31A35F21-63AD-4548-B13D-3377F1CB7AD9}">
      <dgm:prSet/>
      <dgm:spPr/>
      <dgm:t>
        <a:bodyPr/>
        <a:lstStyle/>
        <a:p>
          <a:endParaRPr lang="en-GB"/>
        </a:p>
      </dgm:t>
    </dgm:pt>
    <dgm:pt modelId="{4FD388FC-5C12-4FD7-A036-4386FF239B97}" type="sibTrans" cxnId="{31A35F21-63AD-4548-B13D-3377F1CB7AD9}">
      <dgm:prSet/>
      <dgm:spPr/>
      <dgm:t>
        <a:bodyPr/>
        <a:lstStyle/>
        <a:p>
          <a:endParaRPr lang="en-GB"/>
        </a:p>
      </dgm:t>
    </dgm:pt>
    <dgm:pt modelId="{4CD4C70E-C87E-4FA5-8134-490032C017F4}">
      <dgm:prSet/>
      <dgm:spPr/>
      <dgm:t>
        <a:bodyPr/>
        <a:lstStyle/>
        <a:p>
          <a:pPr rtl="0"/>
          <a:r>
            <a:rPr lang="en-GB" dirty="0"/>
            <a:t>Environmental incentives</a:t>
          </a:r>
        </a:p>
      </dgm:t>
    </dgm:pt>
    <dgm:pt modelId="{F6F9B1F3-998E-43B9-9E4C-9FD1F527C7BB}" type="parTrans" cxnId="{6FB4DF04-91D5-4A76-AEC8-F95697F03C6D}">
      <dgm:prSet/>
      <dgm:spPr/>
      <dgm:t>
        <a:bodyPr/>
        <a:lstStyle/>
        <a:p>
          <a:endParaRPr lang="en-GB"/>
        </a:p>
      </dgm:t>
    </dgm:pt>
    <dgm:pt modelId="{4905248C-055F-4ECD-8ECC-E7F7F49AC757}" type="sibTrans" cxnId="{6FB4DF04-91D5-4A76-AEC8-F95697F03C6D}">
      <dgm:prSet/>
      <dgm:spPr/>
      <dgm:t>
        <a:bodyPr/>
        <a:lstStyle/>
        <a:p>
          <a:endParaRPr lang="en-GB"/>
        </a:p>
      </dgm:t>
    </dgm:pt>
    <dgm:pt modelId="{86C09DDB-1F23-42CB-AD79-8134F156216D}">
      <dgm:prSet/>
      <dgm:spPr/>
      <dgm:t>
        <a:bodyPr/>
        <a:lstStyle/>
        <a:p>
          <a:pPr rtl="0"/>
          <a:r>
            <a:rPr lang="en-GB" dirty="0"/>
            <a:t>Any questions</a:t>
          </a:r>
        </a:p>
      </dgm:t>
    </dgm:pt>
    <dgm:pt modelId="{599F948F-18BB-4B47-93D1-C62226DB6BD0}" type="parTrans" cxnId="{0389D795-34DF-4C1B-BEA4-C06E0C187E72}">
      <dgm:prSet/>
      <dgm:spPr/>
      <dgm:t>
        <a:bodyPr/>
        <a:lstStyle/>
        <a:p>
          <a:endParaRPr lang="en-GB"/>
        </a:p>
      </dgm:t>
    </dgm:pt>
    <dgm:pt modelId="{5EC9604A-D5B5-442D-9176-EBBACCFEAEDC}" type="sibTrans" cxnId="{0389D795-34DF-4C1B-BEA4-C06E0C187E72}">
      <dgm:prSet/>
      <dgm:spPr/>
      <dgm:t>
        <a:bodyPr/>
        <a:lstStyle/>
        <a:p>
          <a:endParaRPr lang="en-GB"/>
        </a:p>
      </dgm:t>
    </dgm:pt>
    <dgm:pt modelId="{AF6078BC-ED89-4F59-8CF8-2E4B5353C08E}" type="pres">
      <dgm:prSet presAssocID="{5DAC2F91-0A79-40EA-BA33-1ACF8ED42D79}" presName="Name0" presStyleCnt="0">
        <dgm:presLayoutVars>
          <dgm:chMax val="7"/>
          <dgm:chPref val="7"/>
          <dgm:dir/>
        </dgm:presLayoutVars>
      </dgm:prSet>
      <dgm:spPr/>
      <dgm:t>
        <a:bodyPr/>
        <a:lstStyle/>
        <a:p>
          <a:endParaRPr lang="en-GB"/>
        </a:p>
      </dgm:t>
    </dgm:pt>
    <dgm:pt modelId="{78D15D1C-4747-4D93-90FC-B6E23FD3B3C8}" type="pres">
      <dgm:prSet presAssocID="{5DAC2F91-0A79-40EA-BA33-1ACF8ED42D79}" presName="Name1" presStyleCnt="0"/>
      <dgm:spPr/>
    </dgm:pt>
    <dgm:pt modelId="{95D3F266-2866-45DE-B15F-9AE4DF7F60EE}" type="pres">
      <dgm:prSet presAssocID="{5DAC2F91-0A79-40EA-BA33-1ACF8ED42D79}" presName="cycle" presStyleCnt="0"/>
      <dgm:spPr/>
    </dgm:pt>
    <dgm:pt modelId="{C0D20E35-B6B9-4750-9417-A1E7BB82E389}" type="pres">
      <dgm:prSet presAssocID="{5DAC2F91-0A79-40EA-BA33-1ACF8ED42D79}" presName="srcNode" presStyleLbl="node1" presStyleIdx="0" presStyleCnt="7"/>
      <dgm:spPr/>
    </dgm:pt>
    <dgm:pt modelId="{532D6E38-D443-4228-88A5-DF629A61C567}" type="pres">
      <dgm:prSet presAssocID="{5DAC2F91-0A79-40EA-BA33-1ACF8ED42D79}" presName="conn" presStyleLbl="parChTrans1D2" presStyleIdx="0" presStyleCnt="1"/>
      <dgm:spPr/>
      <dgm:t>
        <a:bodyPr/>
        <a:lstStyle/>
        <a:p>
          <a:endParaRPr lang="en-GB"/>
        </a:p>
      </dgm:t>
    </dgm:pt>
    <dgm:pt modelId="{41465318-BCE9-47AA-B79A-30E48E870AC2}" type="pres">
      <dgm:prSet presAssocID="{5DAC2F91-0A79-40EA-BA33-1ACF8ED42D79}" presName="extraNode" presStyleLbl="node1" presStyleIdx="0" presStyleCnt="7"/>
      <dgm:spPr/>
    </dgm:pt>
    <dgm:pt modelId="{8CCB4763-E5A8-476B-9971-7E2138B8DE8B}" type="pres">
      <dgm:prSet presAssocID="{5DAC2F91-0A79-40EA-BA33-1ACF8ED42D79}" presName="dstNode" presStyleLbl="node1" presStyleIdx="0" presStyleCnt="7"/>
      <dgm:spPr/>
    </dgm:pt>
    <dgm:pt modelId="{8E86B671-2BDF-49E4-A5D3-AD8ADFC692CE}" type="pres">
      <dgm:prSet presAssocID="{DF1C4514-84A2-4E3B-938C-F5700C81E1DA}" presName="text_1" presStyleLbl="node1" presStyleIdx="0" presStyleCnt="7">
        <dgm:presLayoutVars>
          <dgm:bulletEnabled val="1"/>
        </dgm:presLayoutVars>
      </dgm:prSet>
      <dgm:spPr/>
      <dgm:t>
        <a:bodyPr/>
        <a:lstStyle/>
        <a:p>
          <a:endParaRPr lang="en-GB"/>
        </a:p>
      </dgm:t>
    </dgm:pt>
    <dgm:pt modelId="{EDF58DBE-3C2E-4730-AF5F-936FA61FB9AF}" type="pres">
      <dgm:prSet presAssocID="{DF1C4514-84A2-4E3B-938C-F5700C81E1DA}" presName="accent_1" presStyleCnt="0"/>
      <dgm:spPr/>
    </dgm:pt>
    <dgm:pt modelId="{E06D5763-5BD8-4DA2-9231-5C3AED4B664A}" type="pres">
      <dgm:prSet presAssocID="{DF1C4514-84A2-4E3B-938C-F5700C81E1DA}" presName="accentRepeatNode" presStyleLbl="solidFgAcc1" presStyleIdx="0" presStyleCnt="7"/>
      <dgm:spPr/>
    </dgm:pt>
    <dgm:pt modelId="{2021D9EE-7FD7-4714-B8DA-0C0DB5F848D3}" type="pres">
      <dgm:prSet presAssocID="{3F77E2BC-5484-4996-A31D-1659AE98E3B1}" presName="text_2" presStyleLbl="node1" presStyleIdx="1" presStyleCnt="7">
        <dgm:presLayoutVars>
          <dgm:bulletEnabled val="1"/>
        </dgm:presLayoutVars>
      </dgm:prSet>
      <dgm:spPr/>
      <dgm:t>
        <a:bodyPr/>
        <a:lstStyle/>
        <a:p>
          <a:endParaRPr lang="en-GB"/>
        </a:p>
      </dgm:t>
    </dgm:pt>
    <dgm:pt modelId="{8EB72868-F879-46E1-9D4B-3E50B0DCC723}" type="pres">
      <dgm:prSet presAssocID="{3F77E2BC-5484-4996-A31D-1659AE98E3B1}" presName="accent_2" presStyleCnt="0"/>
      <dgm:spPr/>
    </dgm:pt>
    <dgm:pt modelId="{E30058D6-84AD-4987-8D18-C87B7E324BF4}" type="pres">
      <dgm:prSet presAssocID="{3F77E2BC-5484-4996-A31D-1659AE98E3B1}" presName="accentRepeatNode" presStyleLbl="solidFgAcc1" presStyleIdx="1" presStyleCnt="7"/>
      <dgm:spPr/>
    </dgm:pt>
    <dgm:pt modelId="{0AC9D21C-CA41-4987-BFB8-E386642CE432}" type="pres">
      <dgm:prSet presAssocID="{DD896375-C8D2-4B9B-A90A-73A3FE27590B}" presName="text_3" presStyleLbl="node1" presStyleIdx="2" presStyleCnt="7">
        <dgm:presLayoutVars>
          <dgm:bulletEnabled val="1"/>
        </dgm:presLayoutVars>
      </dgm:prSet>
      <dgm:spPr/>
      <dgm:t>
        <a:bodyPr/>
        <a:lstStyle/>
        <a:p>
          <a:endParaRPr lang="en-GB"/>
        </a:p>
      </dgm:t>
    </dgm:pt>
    <dgm:pt modelId="{C6DE5C00-E554-4B34-A981-6768055E8E68}" type="pres">
      <dgm:prSet presAssocID="{DD896375-C8D2-4B9B-A90A-73A3FE27590B}" presName="accent_3" presStyleCnt="0"/>
      <dgm:spPr/>
    </dgm:pt>
    <dgm:pt modelId="{D7B4AA73-ADC3-440C-BA50-744C2D724B8D}" type="pres">
      <dgm:prSet presAssocID="{DD896375-C8D2-4B9B-A90A-73A3FE27590B}" presName="accentRepeatNode" presStyleLbl="solidFgAcc1" presStyleIdx="2" presStyleCnt="7"/>
      <dgm:spPr/>
    </dgm:pt>
    <dgm:pt modelId="{054C0065-1DB4-4890-82A4-A26FE7F47C8A}" type="pres">
      <dgm:prSet presAssocID="{AEF13F4B-BB22-4691-A694-EC2FA2C8D9F5}" presName="text_4" presStyleLbl="node1" presStyleIdx="3" presStyleCnt="7">
        <dgm:presLayoutVars>
          <dgm:bulletEnabled val="1"/>
        </dgm:presLayoutVars>
      </dgm:prSet>
      <dgm:spPr/>
      <dgm:t>
        <a:bodyPr/>
        <a:lstStyle/>
        <a:p>
          <a:endParaRPr lang="en-GB"/>
        </a:p>
      </dgm:t>
    </dgm:pt>
    <dgm:pt modelId="{B318F32B-0618-4D05-9ECE-98925E30091F}" type="pres">
      <dgm:prSet presAssocID="{AEF13F4B-BB22-4691-A694-EC2FA2C8D9F5}" presName="accent_4" presStyleCnt="0"/>
      <dgm:spPr/>
    </dgm:pt>
    <dgm:pt modelId="{4AEA7047-09BD-4511-B492-6EB40359E84D}" type="pres">
      <dgm:prSet presAssocID="{AEF13F4B-BB22-4691-A694-EC2FA2C8D9F5}" presName="accentRepeatNode" presStyleLbl="solidFgAcc1" presStyleIdx="3" presStyleCnt="7"/>
      <dgm:spPr/>
    </dgm:pt>
    <dgm:pt modelId="{CAC7658A-867A-41CC-9C6C-BA58A6C2467A}" type="pres">
      <dgm:prSet presAssocID="{863815D6-DA8F-4B11-924E-6B8FDB68A900}" presName="text_5" presStyleLbl="node1" presStyleIdx="4" presStyleCnt="7">
        <dgm:presLayoutVars>
          <dgm:bulletEnabled val="1"/>
        </dgm:presLayoutVars>
      </dgm:prSet>
      <dgm:spPr/>
      <dgm:t>
        <a:bodyPr/>
        <a:lstStyle/>
        <a:p>
          <a:endParaRPr lang="en-GB"/>
        </a:p>
      </dgm:t>
    </dgm:pt>
    <dgm:pt modelId="{DE62A326-F5A2-4232-9031-06C119A9511D}" type="pres">
      <dgm:prSet presAssocID="{863815D6-DA8F-4B11-924E-6B8FDB68A900}" presName="accent_5" presStyleCnt="0"/>
      <dgm:spPr/>
    </dgm:pt>
    <dgm:pt modelId="{4DDAC2FF-DF39-48D6-B0E9-33B9A068775C}" type="pres">
      <dgm:prSet presAssocID="{863815D6-DA8F-4B11-924E-6B8FDB68A900}" presName="accentRepeatNode" presStyleLbl="solidFgAcc1" presStyleIdx="4" presStyleCnt="7"/>
      <dgm:spPr/>
    </dgm:pt>
    <dgm:pt modelId="{6264DFB7-70A6-49AB-86A9-6E8870E6D0B3}" type="pres">
      <dgm:prSet presAssocID="{4CD4C70E-C87E-4FA5-8134-490032C017F4}" presName="text_6" presStyleLbl="node1" presStyleIdx="5" presStyleCnt="7">
        <dgm:presLayoutVars>
          <dgm:bulletEnabled val="1"/>
        </dgm:presLayoutVars>
      </dgm:prSet>
      <dgm:spPr/>
      <dgm:t>
        <a:bodyPr/>
        <a:lstStyle/>
        <a:p>
          <a:endParaRPr lang="en-GB"/>
        </a:p>
      </dgm:t>
    </dgm:pt>
    <dgm:pt modelId="{0EFA50E0-AC6B-4007-8B18-38FD7BA2C570}" type="pres">
      <dgm:prSet presAssocID="{4CD4C70E-C87E-4FA5-8134-490032C017F4}" presName="accent_6" presStyleCnt="0"/>
      <dgm:spPr/>
    </dgm:pt>
    <dgm:pt modelId="{3B0302CF-074E-4D7D-8A47-78F5499D116D}" type="pres">
      <dgm:prSet presAssocID="{4CD4C70E-C87E-4FA5-8134-490032C017F4}" presName="accentRepeatNode" presStyleLbl="solidFgAcc1" presStyleIdx="5" presStyleCnt="7"/>
      <dgm:spPr/>
    </dgm:pt>
    <dgm:pt modelId="{B2D2B5FF-33A2-45D1-8F19-6CAE9B3BAF75}" type="pres">
      <dgm:prSet presAssocID="{86C09DDB-1F23-42CB-AD79-8134F156216D}" presName="text_7" presStyleLbl="node1" presStyleIdx="6" presStyleCnt="7">
        <dgm:presLayoutVars>
          <dgm:bulletEnabled val="1"/>
        </dgm:presLayoutVars>
      </dgm:prSet>
      <dgm:spPr/>
      <dgm:t>
        <a:bodyPr/>
        <a:lstStyle/>
        <a:p>
          <a:endParaRPr lang="en-GB"/>
        </a:p>
      </dgm:t>
    </dgm:pt>
    <dgm:pt modelId="{9EAEA56F-D7F1-4C11-AEF5-94F1C088F449}" type="pres">
      <dgm:prSet presAssocID="{86C09DDB-1F23-42CB-AD79-8134F156216D}" presName="accent_7" presStyleCnt="0"/>
      <dgm:spPr/>
    </dgm:pt>
    <dgm:pt modelId="{62B8314B-6F00-4637-A143-B061FBB808C6}" type="pres">
      <dgm:prSet presAssocID="{86C09DDB-1F23-42CB-AD79-8134F156216D}" presName="accentRepeatNode" presStyleLbl="solidFgAcc1" presStyleIdx="6" presStyleCnt="7"/>
      <dgm:spPr/>
    </dgm:pt>
  </dgm:ptLst>
  <dgm:cxnLst>
    <dgm:cxn modelId="{1437114B-9BB3-495D-9545-D5579E3DE99E}" type="presOf" srcId="{863815D6-DA8F-4B11-924E-6B8FDB68A900}" destId="{CAC7658A-867A-41CC-9C6C-BA58A6C2467A}" srcOrd="0" destOrd="0" presId="urn:microsoft.com/office/officeart/2008/layout/VerticalCurvedList"/>
    <dgm:cxn modelId="{149A42E9-4158-4359-B78F-CD86268BF101}" srcId="{5DAC2F91-0A79-40EA-BA33-1ACF8ED42D79}" destId="{3F77E2BC-5484-4996-A31D-1659AE98E3B1}" srcOrd="1" destOrd="0" parTransId="{CBAE8A8E-F27E-4C88-864B-5F8C3926F73C}" sibTransId="{917A4F0D-135E-4EB3-9239-25B34C06DA88}"/>
    <dgm:cxn modelId="{2C49E214-65BF-4436-8B04-1CB113FC9D5A}" type="presOf" srcId="{7A42045E-8956-4DBB-89D9-8A42D56021E4}" destId="{532D6E38-D443-4228-88A5-DF629A61C567}" srcOrd="0" destOrd="0" presId="urn:microsoft.com/office/officeart/2008/layout/VerticalCurvedList"/>
    <dgm:cxn modelId="{97343030-5561-4516-BEB0-8DB2587EDBE4}" type="presOf" srcId="{DF1C4514-84A2-4E3B-938C-F5700C81E1DA}" destId="{8E86B671-2BDF-49E4-A5D3-AD8ADFC692CE}" srcOrd="0" destOrd="0" presId="urn:microsoft.com/office/officeart/2008/layout/VerticalCurvedList"/>
    <dgm:cxn modelId="{7223DCB3-A563-4E90-8375-C591D454C6E7}" type="presOf" srcId="{86C09DDB-1F23-42CB-AD79-8134F156216D}" destId="{B2D2B5FF-33A2-45D1-8F19-6CAE9B3BAF75}" srcOrd="0" destOrd="0" presId="urn:microsoft.com/office/officeart/2008/layout/VerticalCurvedList"/>
    <dgm:cxn modelId="{7E21F530-75D6-473D-AE6F-6CC4E0BFF409}" type="presOf" srcId="{5DAC2F91-0A79-40EA-BA33-1ACF8ED42D79}" destId="{AF6078BC-ED89-4F59-8CF8-2E4B5353C08E}" srcOrd="0" destOrd="0" presId="urn:microsoft.com/office/officeart/2008/layout/VerticalCurvedList"/>
    <dgm:cxn modelId="{6FB4DF04-91D5-4A76-AEC8-F95697F03C6D}" srcId="{5DAC2F91-0A79-40EA-BA33-1ACF8ED42D79}" destId="{4CD4C70E-C87E-4FA5-8134-490032C017F4}" srcOrd="5" destOrd="0" parTransId="{F6F9B1F3-998E-43B9-9E4C-9FD1F527C7BB}" sibTransId="{4905248C-055F-4ECD-8ECC-E7F7F49AC757}"/>
    <dgm:cxn modelId="{3D694826-05AF-4FD9-8608-4454846FC5A0}" srcId="{5DAC2F91-0A79-40EA-BA33-1ACF8ED42D79}" destId="{AEF13F4B-BB22-4691-A694-EC2FA2C8D9F5}" srcOrd="3" destOrd="0" parTransId="{DDB9C773-08FF-4B3C-A452-EAD2FC820FEA}" sibTransId="{C2976C7F-87D7-486B-A403-4D8CB7B50B53}"/>
    <dgm:cxn modelId="{0389D795-34DF-4C1B-BEA4-C06E0C187E72}" srcId="{5DAC2F91-0A79-40EA-BA33-1ACF8ED42D79}" destId="{86C09DDB-1F23-42CB-AD79-8134F156216D}" srcOrd="6" destOrd="0" parTransId="{599F948F-18BB-4B47-93D1-C62226DB6BD0}" sibTransId="{5EC9604A-D5B5-442D-9176-EBBACCFEAEDC}"/>
    <dgm:cxn modelId="{F5ADB56A-50ED-4CDC-A7D4-D7E2F0917F5D}" type="presOf" srcId="{AEF13F4B-BB22-4691-A694-EC2FA2C8D9F5}" destId="{054C0065-1DB4-4890-82A4-A26FE7F47C8A}" srcOrd="0" destOrd="0" presId="urn:microsoft.com/office/officeart/2008/layout/VerticalCurvedList"/>
    <dgm:cxn modelId="{230218A8-69B6-4BEA-B7EB-7CD5BEB842C7}" type="presOf" srcId="{3F77E2BC-5484-4996-A31D-1659AE98E3B1}" destId="{2021D9EE-7FD7-4714-B8DA-0C0DB5F848D3}" srcOrd="0" destOrd="0" presId="urn:microsoft.com/office/officeart/2008/layout/VerticalCurvedList"/>
    <dgm:cxn modelId="{B9996306-5113-4EF1-BBDD-090CB215DECB}" srcId="{5DAC2F91-0A79-40EA-BA33-1ACF8ED42D79}" destId="{DD896375-C8D2-4B9B-A90A-73A3FE27590B}" srcOrd="2" destOrd="0" parTransId="{D1533942-0A7E-4FE8-B3EB-1986E12477C1}" sibTransId="{AB3EB30A-FAA0-4FE8-80D1-E1ABC1A5186F}"/>
    <dgm:cxn modelId="{2DEECFB2-10D5-459E-9C16-72527CD1CFDB}" srcId="{5DAC2F91-0A79-40EA-BA33-1ACF8ED42D79}" destId="{DF1C4514-84A2-4E3B-938C-F5700C81E1DA}" srcOrd="0" destOrd="0" parTransId="{15A78783-C218-47CC-AD48-71B5B5A0A817}" sibTransId="{7A42045E-8956-4DBB-89D9-8A42D56021E4}"/>
    <dgm:cxn modelId="{11E2397D-3BCD-466C-AB61-683E54BE0F2A}" type="presOf" srcId="{4CD4C70E-C87E-4FA5-8134-490032C017F4}" destId="{6264DFB7-70A6-49AB-86A9-6E8870E6D0B3}" srcOrd="0" destOrd="0" presId="urn:microsoft.com/office/officeart/2008/layout/VerticalCurvedList"/>
    <dgm:cxn modelId="{31A35F21-63AD-4548-B13D-3377F1CB7AD9}" srcId="{5DAC2F91-0A79-40EA-BA33-1ACF8ED42D79}" destId="{863815D6-DA8F-4B11-924E-6B8FDB68A900}" srcOrd="4" destOrd="0" parTransId="{73C829BD-7934-4010-9C4D-F57E3245EAE6}" sibTransId="{4FD388FC-5C12-4FD7-A036-4386FF239B97}"/>
    <dgm:cxn modelId="{29BA6B81-025F-47C0-AF62-AA9F5FC4DD54}" type="presOf" srcId="{DD896375-C8D2-4B9B-A90A-73A3FE27590B}" destId="{0AC9D21C-CA41-4987-BFB8-E386642CE432}" srcOrd="0" destOrd="0" presId="urn:microsoft.com/office/officeart/2008/layout/VerticalCurvedList"/>
    <dgm:cxn modelId="{20F956F6-4A9E-4F0E-8A75-F2BA7AA76FEB}" type="presParOf" srcId="{AF6078BC-ED89-4F59-8CF8-2E4B5353C08E}" destId="{78D15D1C-4747-4D93-90FC-B6E23FD3B3C8}" srcOrd="0" destOrd="0" presId="urn:microsoft.com/office/officeart/2008/layout/VerticalCurvedList"/>
    <dgm:cxn modelId="{ADFB8BD5-2250-4E3F-8590-83E1A678C0F2}" type="presParOf" srcId="{78D15D1C-4747-4D93-90FC-B6E23FD3B3C8}" destId="{95D3F266-2866-45DE-B15F-9AE4DF7F60EE}" srcOrd="0" destOrd="0" presId="urn:microsoft.com/office/officeart/2008/layout/VerticalCurvedList"/>
    <dgm:cxn modelId="{795F22A8-F2FC-48CD-A270-A5E3854E236E}" type="presParOf" srcId="{95D3F266-2866-45DE-B15F-9AE4DF7F60EE}" destId="{C0D20E35-B6B9-4750-9417-A1E7BB82E389}" srcOrd="0" destOrd="0" presId="urn:microsoft.com/office/officeart/2008/layout/VerticalCurvedList"/>
    <dgm:cxn modelId="{89A92D48-5EC5-4711-BF15-E061FBF46E94}" type="presParOf" srcId="{95D3F266-2866-45DE-B15F-9AE4DF7F60EE}" destId="{532D6E38-D443-4228-88A5-DF629A61C567}" srcOrd="1" destOrd="0" presId="urn:microsoft.com/office/officeart/2008/layout/VerticalCurvedList"/>
    <dgm:cxn modelId="{76C0521F-2C8E-4B5C-865F-33F2632212F0}" type="presParOf" srcId="{95D3F266-2866-45DE-B15F-9AE4DF7F60EE}" destId="{41465318-BCE9-47AA-B79A-30E48E870AC2}" srcOrd="2" destOrd="0" presId="urn:microsoft.com/office/officeart/2008/layout/VerticalCurvedList"/>
    <dgm:cxn modelId="{39238613-F6B5-4D69-9D52-4AD03BE1D7CB}" type="presParOf" srcId="{95D3F266-2866-45DE-B15F-9AE4DF7F60EE}" destId="{8CCB4763-E5A8-476B-9971-7E2138B8DE8B}" srcOrd="3" destOrd="0" presId="urn:microsoft.com/office/officeart/2008/layout/VerticalCurvedList"/>
    <dgm:cxn modelId="{48681016-BFFB-4303-BE39-D1B939937692}" type="presParOf" srcId="{78D15D1C-4747-4D93-90FC-B6E23FD3B3C8}" destId="{8E86B671-2BDF-49E4-A5D3-AD8ADFC692CE}" srcOrd="1" destOrd="0" presId="urn:microsoft.com/office/officeart/2008/layout/VerticalCurvedList"/>
    <dgm:cxn modelId="{C39339C8-A155-4313-B81F-3862CD0833F5}" type="presParOf" srcId="{78D15D1C-4747-4D93-90FC-B6E23FD3B3C8}" destId="{EDF58DBE-3C2E-4730-AF5F-936FA61FB9AF}" srcOrd="2" destOrd="0" presId="urn:microsoft.com/office/officeart/2008/layout/VerticalCurvedList"/>
    <dgm:cxn modelId="{2EC5CA08-34CC-4400-943D-443B3D92F399}" type="presParOf" srcId="{EDF58DBE-3C2E-4730-AF5F-936FA61FB9AF}" destId="{E06D5763-5BD8-4DA2-9231-5C3AED4B664A}" srcOrd="0" destOrd="0" presId="urn:microsoft.com/office/officeart/2008/layout/VerticalCurvedList"/>
    <dgm:cxn modelId="{378A44EB-7F53-422F-B51B-FEBFB2362AAC}" type="presParOf" srcId="{78D15D1C-4747-4D93-90FC-B6E23FD3B3C8}" destId="{2021D9EE-7FD7-4714-B8DA-0C0DB5F848D3}" srcOrd="3" destOrd="0" presId="urn:microsoft.com/office/officeart/2008/layout/VerticalCurvedList"/>
    <dgm:cxn modelId="{81C303B2-FE47-4458-B423-A217049E5F99}" type="presParOf" srcId="{78D15D1C-4747-4D93-90FC-B6E23FD3B3C8}" destId="{8EB72868-F879-46E1-9D4B-3E50B0DCC723}" srcOrd="4" destOrd="0" presId="urn:microsoft.com/office/officeart/2008/layout/VerticalCurvedList"/>
    <dgm:cxn modelId="{835F1999-014C-45F5-920A-97561EBCEF7E}" type="presParOf" srcId="{8EB72868-F879-46E1-9D4B-3E50B0DCC723}" destId="{E30058D6-84AD-4987-8D18-C87B7E324BF4}" srcOrd="0" destOrd="0" presId="urn:microsoft.com/office/officeart/2008/layout/VerticalCurvedList"/>
    <dgm:cxn modelId="{2B108EFE-349E-400A-A10A-AA85B8A3D026}" type="presParOf" srcId="{78D15D1C-4747-4D93-90FC-B6E23FD3B3C8}" destId="{0AC9D21C-CA41-4987-BFB8-E386642CE432}" srcOrd="5" destOrd="0" presId="urn:microsoft.com/office/officeart/2008/layout/VerticalCurvedList"/>
    <dgm:cxn modelId="{B4AF53E9-9B64-4E26-A5DF-E17754C4A878}" type="presParOf" srcId="{78D15D1C-4747-4D93-90FC-B6E23FD3B3C8}" destId="{C6DE5C00-E554-4B34-A981-6768055E8E68}" srcOrd="6" destOrd="0" presId="urn:microsoft.com/office/officeart/2008/layout/VerticalCurvedList"/>
    <dgm:cxn modelId="{B4BA7103-D20A-4BD0-8AB5-6C7D0D63CC17}" type="presParOf" srcId="{C6DE5C00-E554-4B34-A981-6768055E8E68}" destId="{D7B4AA73-ADC3-440C-BA50-744C2D724B8D}" srcOrd="0" destOrd="0" presId="urn:microsoft.com/office/officeart/2008/layout/VerticalCurvedList"/>
    <dgm:cxn modelId="{BD5EA76F-85E4-4D03-B732-9F368BD1DA73}" type="presParOf" srcId="{78D15D1C-4747-4D93-90FC-B6E23FD3B3C8}" destId="{054C0065-1DB4-4890-82A4-A26FE7F47C8A}" srcOrd="7" destOrd="0" presId="urn:microsoft.com/office/officeart/2008/layout/VerticalCurvedList"/>
    <dgm:cxn modelId="{DF956D15-7CEA-47BB-BB16-9B1498233B0E}" type="presParOf" srcId="{78D15D1C-4747-4D93-90FC-B6E23FD3B3C8}" destId="{B318F32B-0618-4D05-9ECE-98925E30091F}" srcOrd="8" destOrd="0" presId="urn:microsoft.com/office/officeart/2008/layout/VerticalCurvedList"/>
    <dgm:cxn modelId="{C671E5F6-11F3-4A3C-9B3D-7B6C9D115749}" type="presParOf" srcId="{B318F32B-0618-4D05-9ECE-98925E30091F}" destId="{4AEA7047-09BD-4511-B492-6EB40359E84D}" srcOrd="0" destOrd="0" presId="urn:microsoft.com/office/officeart/2008/layout/VerticalCurvedList"/>
    <dgm:cxn modelId="{3663946D-A03B-43CB-B813-27A7A72D1207}" type="presParOf" srcId="{78D15D1C-4747-4D93-90FC-B6E23FD3B3C8}" destId="{CAC7658A-867A-41CC-9C6C-BA58A6C2467A}" srcOrd="9" destOrd="0" presId="urn:microsoft.com/office/officeart/2008/layout/VerticalCurvedList"/>
    <dgm:cxn modelId="{B053D9F3-678D-4AE5-B05A-946BDE315080}" type="presParOf" srcId="{78D15D1C-4747-4D93-90FC-B6E23FD3B3C8}" destId="{DE62A326-F5A2-4232-9031-06C119A9511D}" srcOrd="10" destOrd="0" presId="urn:microsoft.com/office/officeart/2008/layout/VerticalCurvedList"/>
    <dgm:cxn modelId="{7C708327-920A-4607-83EA-9F3DC5EC7296}" type="presParOf" srcId="{DE62A326-F5A2-4232-9031-06C119A9511D}" destId="{4DDAC2FF-DF39-48D6-B0E9-33B9A068775C}" srcOrd="0" destOrd="0" presId="urn:microsoft.com/office/officeart/2008/layout/VerticalCurvedList"/>
    <dgm:cxn modelId="{91D57176-3DD1-42E1-88C0-35306511A995}" type="presParOf" srcId="{78D15D1C-4747-4D93-90FC-B6E23FD3B3C8}" destId="{6264DFB7-70A6-49AB-86A9-6E8870E6D0B3}" srcOrd="11" destOrd="0" presId="urn:microsoft.com/office/officeart/2008/layout/VerticalCurvedList"/>
    <dgm:cxn modelId="{CB57CAA2-58A1-49C4-98CD-CB4B353ABBBF}" type="presParOf" srcId="{78D15D1C-4747-4D93-90FC-B6E23FD3B3C8}" destId="{0EFA50E0-AC6B-4007-8B18-38FD7BA2C570}" srcOrd="12" destOrd="0" presId="urn:microsoft.com/office/officeart/2008/layout/VerticalCurvedList"/>
    <dgm:cxn modelId="{0C9178CE-2D17-4AFF-A085-90C3499815A4}" type="presParOf" srcId="{0EFA50E0-AC6B-4007-8B18-38FD7BA2C570}" destId="{3B0302CF-074E-4D7D-8A47-78F5499D116D}" srcOrd="0" destOrd="0" presId="urn:microsoft.com/office/officeart/2008/layout/VerticalCurvedList"/>
    <dgm:cxn modelId="{7E696247-34AC-4074-8663-6C43BD7ABC3A}" type="presParOf" srcId="{78D15D1C-4747-4D93-90FC-B6E23FD3B3C8}" destId="{B2D2B5FF-33A2-45D1-8F19-6CAE9B3BAF75}" srcOrd="13" destOrd="0" presId="urn:microsoft.com/office/officeart/2008/layout/VerticalCurvedList"/>
    <dgm:cxn modelId="{E9FA0262-AF9E-4FFC-BDF4-D296EAD36B89}" type="presParOf" srcId="{78D15D1C-4747-4D93-90FC-B6E23FD3B3C8}" destId="{9EAEA56F-D7F1-4C11-AEF5-94F1C088F449}" srcOrd="14" destOrd="0" presId="urn:microsoft.com/office/officeart/2008/layout/VerticalCurvedList"/>
    <dgm:cxn modelId="{695B9E22-B796-4A08-A43F-6F478093005F}" type="presParOf" srcId="{9EAEA56F-D7F1-4C11-AEF5-94F1C088F449}" destId="{62B8314B-6F00-4637-A143-B061FBB808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5B32A-9DDD-4CF3-B6A7-CA461B4BACB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783A368E-FB64-48FF-ACA2-CAE021E4A421}">
      <dgm:prSet phldrT="[Text]" custT="1"/>
      <dgm:spPr>
        <a:solidFill>
          <a:schemeClr val="accent2"/>
        </a:solidFill>
      </dgm:spPr>
      <dgm:t>
        <a:bodyPr/>
        <a:lstStyle/>
        <a:p>
          <a:r>
            <a:rPr lang="en-GB" sz="2200" b="1" dirty="0">
              <a:solidFill>
                <a:srgbClr val="008542"/>
              </a:solidFill>
            </a:rPr>
            <a:t>Environmental incentives scheme</a:t>
          </a:r>
        </a:p>
      </dgm:t>
    </dgm:pt>
    <dgm:pt modelId="{36230D47-D253-4932-B6E7-ADE4BC1A0AB3}" type="parTrans" cxnId="{6EDD0B48-CD51-44EB-8121-6F8AC78FE94A}">
      <dgm:prSet/>
      <dgm:spPr/>
      <dgm:t>
        <a:bodyPr/>
        <a:lstStyle/>
        <a:p>
          <a:endParaRPr lang="en-GB"/>
        </a:p>
      </dgm:t>
    </dgm:pt>
    <dgm:pt modelId="{EE6AE7AA-DF71-4B11-AF27-69E3D4E8B52C}" type="sibTrans" cxnId="{6EDD0B48-CD51-44EB-8121-6F8AC78FE94A}">
      <dgm:prSet/>
      <dgm:spPr/>
      <dgm:t>
        <a:bodyPr/>
        <a:lstStyle/>
        <a:p>
          <a:endParaRPr lang="en-GB"/>
        </a:p>
      </dgm:t>
    </dgm:pt>
    <dgm:pt modelId="{B2CE63CA-0D4D-4F7C-B4BE-330D3AF08C3A}">
      <dgm:prSet phldrT="[Text]" custT="1"/>
      <dgm:spPr>
        <a:solidFill>
          <a:srgbClr val="C3E088"/>
        </a:solidFill>
      </dgm:spPr>
      <dgm:t>
        <a:bodyPr/>
        <a:lstStyle/>
        <a:p>
          <a:r>
            <a:rPr lang="en-GB" sz="2000" b="1" dirty="0">
              <a:solidFill>
                <a:srgbClr val="008542"/>
              </a:solidFill>
            </a:rPr>
            <a:t>Charge for pre-development enquiries</a:t>
          </a:r>
        </a:p>
      </dgm:t>
    </dgm:pt>
    <dgm:pt modelId="{FD34EE6E-A1D0-4299-A548-38451BF48937}" type="parTrans" cxnId="{F82E3FA1-E68B-4365-BA15-CCBD345113D2}">
      <dgm:prSet/>
      <dgm:spPr/>
      <dgm:t>
        <a:bodyPr/>
        <a:lstStyle/>
        <a:p>
          <a:endParaRPr lang="en-GB"/>
        </a:p>
      </dgm:t>
    </dgm:pt>
    <dgm:pt modelId="{78FC7A21-DF9A-4074-84E0-CE211B3D2F82}" type="sibTrans" cxnId="{F82E3FA1-E68B-4365-BA15-CCBD345113D2}">
      <dgm:prSet/>
      <dgm:spPr/>
      <dgm:t>
        <a:bodyPr/>
        <a:lstStyle/>
        <a:p>
          <a:endParaRPr lang="en-GB"/>
        </a:p>
      </dgm:t>
    </dgm:pt>
    <dgm:pt modelId="{FC439215-7C6F-4B82-8A15-FF5725964D99}">
      <dgm:prSet phldrT="[Text]" custT="1"/>
      <dgm:spPr/>
      <dgm:t>
        <a:bodyPr/>
        <a:lstStyle/>
        <a:p>
          <a:r>
            <a:rPr lang="en-GB" sz="2200" b="1" dirty="0"/>
            <a:t>NAV specific charges</a:t>
          </a:r>
        </a:p>
      </dgm:t>
    </dgm:pt>
    <dgm:pt modelId="{7B8E97FA-96E6-4BA3-868F-DE76962F68AB}" type="parTrans" cxnId="{71DDF966-D18F-4FE9-A674-733D399FF985}">
      <dgm:prSet/>
      <dgm:spPr/>
      <dgm:t>
        <a:bodyPr/>
        <a:lstStyle/>
        <a:p>
          <a:endParaRPr lang="en-GB"/>
        </a:p>
      </dgm:t>
    </dgm:pt>
    <dgm:pt modelId="{1C5F6DC2-B85B-4304-A834-E72304DEA874}" type="sibTrans" cxnId="{71DDF966-D18F-4FE9-A674-733D399FF985}">
      <dgm:prSet/>
      <dgm:spPr/>
      <dgm:t>
        <a:bodyPr/>
        <a:lstStyle/>
        <a:p>
          <a:endParaRPr lang="en-GB"/>
        </a:p>
      </dgm:t>
    </dgm:pt>
    <dgm:pt modelId="{5E375F4E-9082-4242-B679-E20F3599C4A5}">
      <dgm:prSet phldrT="[Text]" custT="1"/>
      <dgm:spPr/>
      <dgm:t>
        <a:bodyPr/>
        <a:lstStyle/>
        <a:p>
          <a:r>
            <a:rPr lang="en-GB" sz="2200" b="1" dirty="0"/>
            <a:t>Charge for point of connection enquiries</a:t>
          </a:r>
        </a:p>
      </dgm:t>
    </dgm:pt>
    <dgm:pt modelId="{7A82B051-829C-4DDA-A0B9-9075CFDB4D80}" type="parTrans" cxnId="{74257ABA-6D4C-4AD4-B4D8-B521A252BAE6}">
      <dgm:prSet/>
      <dgm:spPr/>
      <dgm:t>
        <a:bodyPr/>
        <a:lstStyle/>
        <a:p>
          <a:endParaRPr lang="en-GB"/>
        </a:p>
      </dgm:t>
    </dgm:pt>
    <dgm:pt modelId="{812193C3-EA4E-4ED3-A3B7-D53493A3AF14}" type="sibTrans" cxnId="{74257ABA-6D4C-4AD4-B4D8-B521A252BAE6}">
      <dgm:prSet/>
      <dgm:spPr/>
      <dgm:t>
        <a:bodyPr/>
        <a:lstStyle/>
        <a:p>
          <a:endParaRPr lang="en-GB"/>
        </a:p>
      </dgm:t>
    </dgm:pt>
    <dgm:pt modelId="{08722903-A92B-49C6-8310-3B1C77B517F7}">
      <dgm:prSet phldrT="[Text]" custT="1"/>
      <dgm:spPr>
        <a:solidFill>
          <a:srgbClr val="024E43"/>
        </a:solidFill>
      </dgm:spPr>
      <dgm:t>
        <a:bodyPr/>
        <a:lstStyle/>
        <a:p>
          <a:r>
            <a:rPr lang="en-GB" sz="2200" b="1" dirty="0"/>
            <a:t>Copies of vesting certificates charge</a:t>
          </a:r>
        </a:p>
      </dgm:t>
    </dgm:pt>
    <dgm:pt modelId="{26CE8817-F2B5-4F41-85AA-D717F22A2A4A}" type="parTrans" cxnId="{3C31C1F8-2C56-483C-B222-A2D6D7EFF5AF}">
      <dgm:prSet/>
      <dgm:spPr/>
      <dgm:t>
        <a:bodyPr/>
        <a:lstStyle/>
        <a:p>
          <a:endParaRPr lang="en-GB"/>
        </a:p>
      </dgm:t>
    </dgm:pt>
    <dgm:pt modelId="{8E753051-993D-41B5-9F7C-E91EE02B3F31}" type="sibTrans" cxnId="{3C31C1F8-2C56-483C-B222-A2D6D7EFF5AF}">
      <dgm:prSet/>
      <dgm:spPr/>
      <dgm:t>
        <a:bodyPr/>
        <a:lstStyle/>
        <a:p>
          <a:endParaRPr lang="en-GB"/>
        </a:p>
      </dgm:t>
    </dgm:pt>
    <dgm:pt modelId="{817B6892-22AD-482B-8634-D19706959866}">
      <dgm:prSet custT="1"/>
      <dgm:spPr/>
      <dgm:t>
        <a:bodyPr/>
        <a:lstStyle/>
        <a:p>
          <a:r>
            <a:rPr lang="en-GB" sz="2200" b="1" dirty="0"/>
            <a:t>Looking at increasing contestable connections to 110mm</a:t>
          </a:r>
        </a:p>
      </dgm:t>
    </dgm:pt>
    <dgm:pt modelId="{860B5D8C-32CD-4DAD-8603-B77B38D80099}" type="parTrans" cxnId="{425401EE-AFC1-4B0E-99BC-42A08554DD20}">
      <dgm:prSet/>
      <dgm:spPr/>
      <dgm:t>
        <a:bodyPr/>
        <a:lstStyle/>
        <a:p>
          <a:endParaRPr lang="en-GB"/>
        </a:p>
      </dgm:t>
    </dgm:pt>
    <dgm:pt modelId="{014FC421-D244-4E2E-B289-85FAA463336C}" type="sibTrans" cxnId="{425401EE-AFC1-4B0E-99BC-42A08554DD20}">
      <dgm:prSet/>
      <dgm:spPr/>
      <dgm:t>
        <a:bodyPr/>
        <a:lstStyle/>
        <a:p>
          <a:endParaRPr lang="en-GB"/>
        </a:p>
      </dgm:t>
    </dgm:pt>
    <dgm:pt modelId="{3533F07F-1202-4813-B45F-82953D3E3191}">
      <dgm:prSet phldrT="[Text]" custT="1"/>
      <dgm:spPr>
        <a:solidFill>
          <a:srgbClr val="024E43"/>
        </a:solidFill>
      </dgm:spPr>
      <dgm:t>
        <a:bodyPr/>
        <a:lstStyle/>
        <a:p>
          <a:r>
            <a:rPr lang="en-GB" sz="2200" b="1" dirty="0"/>
            <a:t>Charges for variation, novation and termination of agreements </a:t>
          </a:r>
        </a:p>
      </dgm:t>
    </dgm:pt>
    <dgm:pt modelId="{BAC6E0A5-AC61-4ECE-A67D-64334225D8BD}" type="sibTrans" cxnId="{A2F59322-E2A5-4412-80FF-6F228EDF12CB}">
      <dgm:prSet/>
      <dgm:spPr/>
      <dgm:t>
        <a:bodyPr/>
        <a:lstStyle/>
        <a:p>
          <a:endParaRPr lang="en-GB"/>
        </a:p>
      </dgm:t>
    </dgm:pt>
    <dgm:pt modelId="{1534FEA6-92FE-432D-9F60-406B05B5E653}" type="parTrans" cxnId="{A2F59322-E2A5-4412-80FF-6F228EDF12CB}">
      <dgm:prSet/>
      <dgm:spPr/>
      <dgm:t>
        <a:bodyPr/>
        <a:lstStyle/>
        <a:p>
          <a:endParaRPr lang="en-GB"/>
        </a:p>
      </dgm:t>
    </dgm:pt>
    <dgm:pt modelId="{C5B1EA73-C996-4564-B5D4-94826EE8396A}" type="pres">
      <dgm:prSet presAssocID="{D7B5B32A-9DDD-4CF3-B6A7-CA461B4BACBA}" presName="Name0" presStyleCnt="0">
        <dgm:presLayoutVars>
          <dgm:chPref val="1"/>
          <dgm:dir/>
          <dgm:animOne val="branch"/>
          <dgm:animLvl val="lvl"/>
          <dgm:resizeHandles/>
        </dgm:presLayoutVars>
      </dgm:prSet>
      <dgm:spPr/>
      <dgm:t>
        <a:bodyPr/>
        <a:lstStyle/>
        <a:p>
          <a:endParaRPr lang="en-GB"/>
        </a:p>
      </dgm:t>
    </dgm:pt>
    <dgm:pt modelId="{9A9E257C-6200-477A-8431-5AD51C015A59}" type="pres">
      <dgm:prSet presAssocID="{783A368E-FB64-48FF-ACA2-CAE021E4A421}" presName="vertOne" presStyleCnt="0"/>
      <dgm:spPr/>
    </dgm:pt>
    <dgm:pt modelId="{139A6E2F-F662-46CE-9431-C503BA390564}" type="pres">
      <dgm:prSet presAssocID="{783A368E-FB64-48FF-ACA2-CAE021E4A421}" presName="txOne" presStyleLbl="node0" presStyleIdx="0" presStyleCnt="1" custScaleX="35642" custLinFactNeighborX="-173" custLinFactNeighborY="47164">
        <dgm:presLayoutVars>
          <dgm:chPref val="3"/>
        </dgm:presLayoutVars>
      </dgm:prSet>
      <dgm:spPr/>
      <dgm:t>
        <a:bodyPr/>
        <a:lstStyle/>
        <a:p>
          <a:endParaRPr lang="en-GB"/>
        </a:p>
      </dgm:t>
    </dgm:pt>
    <dgm:pt modelId="{B9D2252B-3925-4FA4-89B1-6F28B87904BC}" type="pres">
      <dgm:prSet presAssocID="{783A368E-FB64-48FF-ACA2-CAE021E4A421}" presName="parTransOne" presStyleCnt="0"/>
      <dgm:spPr/>
    </dgm:pt>
    <dgm:pt modelId="{246547EC-E27B-4E02-A796-8581F0E88148}" type="pres">
      <dgm:prSet presAssocID="{783A368E-FB64-48FF-ACA2-CAE021E4A421}" presName="horzOne" presStyleCnt="0"/>
      <dgm:spPr/>
    </dgm:pt>
    <dgm:pt modelId="{9BA1C7AA-6B3F-47CE-AF9E-7285B0AEB5E9}" type="pres">
      <dgm:prSet presAssocID="{3533F07F-1202-4813-B45F-82953D3E3191}" presName="vertTwo" presStyleCnt="0"/>
      <dgm:spPr/>
    </dgm:pt>
    <dgm:pt modelId="{B1163DBA-CBA0-4D7E-93E2-C84F44866920}" type="pres">
      <dgm:prSet presAssocID="{3533F07F-1202-4813-B45F-82953D3E3191}" presName="txTwo" presStyleLbl="node2" presStyleIdx="0" presStyleCnt="3" custLinFactNeighborY="28250">
        <dgm:presLayoutVars>
          <dgm:chPref val="3"/>
        </dgm:presLayoutVars>
      </dgm:prSet>
      <dgm:spPr/>
      <dgm:t>
        <a:bodyPr/>
        <a:lstStyle/>
        <a:p>
          <a:endParaRPr lang="en-GB"/>
        </a:p>
      </dgm:t>
    </dgm:pt>
    <dgm:pt modelId="{FCC3CDBA-FEA7-4482-9E68-B3166DDA68D1}" type="pres">
      <dgm:prSet presAssocID="{3533F07F-1202-4813-B45F-82953D3E3191}" presName="parTransTwo" presStyleCnt="0"/>
      <dgm:spPr/>
    </dgm:pt>
    <dgm:pt modelId="{FB84EC34-7FBF-4616-AC12-A17C8F4963F3}" type="pres">
      <dgm:prSet presAssocID="{3533F07F-1202-4813-B45F-82953D3E3191}" presName="horzTwo" presStyleCnt="0"/>
      <dgm:spPr/>
    </dgm:pt>
    <dgm:pt modelId="{774D606E-21B0-48C0-B57C-3491142B06D0}" type="pres">
      <dgm:prSet presAssocID="{B2CE63CA-0D4D-4F7C-B4BE-330D3AF08C3A}" presName="vertThree" presStyleCnt="0"/>
      <dgm:spPr/>
    </dgm:pt>
    <dgm:pt modelId="{FEBF63AA-F002-4031-9B62-FB35F3EF75B2}" type="pres">
      <dgm:prSet presAssocID="{B2CE63CA-0D4D-4F7C-B4BE-330D3AF08C3A}" presName="txThree" presStyleLbl="node3" presStyleIdx="0" presStyleCnt="3">
        <dgm:presLayoutVars>
          <dgm:chPref val="3"/>
        </dgm:presLayoutVars>
      </dgm:prSet>
      <dgm:spPr/>
      <dgm:t>
        <a:bodyPr/>
        <a:lstStyle/>
        <a:p>
          <a:endParaRPr lang="en-GB"/>
        </a:p>
      </dgm:t>
    </dgm:pt>
    <dgm:pt modelId="{67003873-CAEF-4EA1-BEA6-AE63CE0E1B8F}" type="pres">
      <dgm:prSet presAssocID="{B2CE63CA-0D4D-4F7C-B4BE-330D3AF08C3A}" presName="horzThree" presStyleCnt="0"/>
      <dgm:spPr/>
    </dgm:pt>
    <dgm:pt modelId="{50DAEF8A-43BB-450F-A4E1-82654CADF87B}" type="pres">
      <dgm:prSet presAssocID="{78FC7A21-DF9A-4074-84E0-CE211B3D2F82}" presName="sibSpaceThree" presStyleCnt="0"/>
      <dgm:spPr/>
    </dgm:pt>
    <dgm:pt modelId="{9E1A7482-2AE7-4531-AC31-F219D4B804DF}" type="pres">
      <dgm:prSet presAssocID="{FC439215-7C6F-4B82-8A15-FF5725964D99}" presName="vertThree" presStyleCnt="0"/>
      <dgm:spPr/>
    </dgm:pt>
    <dgm:pt modelId="{DC46B2B7-19EE-4219-A4CC-93AE66857C6D}" type="pres">
      <dgm:prSet presAssocID="{FC439215-7C6F-4B82-8A15-FF5725964D99}" presName="txThree" presStyleLbl="node3" presStyleIdx="1" presStyleCnt="3">
        <dgm:presLayoutVars>
          <dgm:chPref val="3"/>
        </dgm:presLayoutVars>
      </dgm:prSet>
      <dgm:spPr/>
      <dgm:t>
        <a:bodyPr/>
        <a:lstStyle/>
        <a:p>
          <a:endParaRPr lang="en-GB"/>
        </a:p>
      </dgm:t>
    </dgm:pt>
    <dgm:pt modelId="{410B30D6-8A52-4F83-B7CF-5ED6E194ED24}" type="pres">
      <dgm:prSet presAssocID="{FC439215-7C6F-4B82-8A15-FF5725964D99}" presName="horzThree" presStyleCnt="0"/>
      <dgm:spPr/>
    </dgm:pt>
    <dgm:pt modelId="{D2A82467-959C-4899-82DC-709D5289FCA6}" type="pres">
      <dgm:prSet presAssocID="{BAC6E0A5-AC61-4ECE-A67D-64334225D8BD}" presName="sibSpaceTwo" presStyleCnt="0"/>
      <dgm:spPr/>
    </dgm:pt>
    <dgm:pt modelId="{80F5B76A-11E1-4415-BCC5-A28CAE2E49B2}" type="pres">
      <dgm:prSet presAssocID="{5E375F4E-9082-4242-B679-E20F3599C4A5}" presName="vertTwo" presStyleCnt="0"/>
      <dgm:spPr/>
    </dgm:pt>
    <dgm:pt modelId="{94D1613B-95B2-4665-BB35-702B8C16FBF5}" type="pres">
      <dgm:prSet presAssocID="{5E375F4E-9082-4242-B679-E20F3599C4A5}" presName="txTwo" presStyleLbl="node2" presStyleIdx="1" presStyleCnt="3" custLinFactNeighborY="28250">
        <dgm:presLayoutVars>
          <dgm:chPref val="3"/>
        </dgm:presLayoutVars>
      </dgm:prSet>
      <dgm:spPr/>
      <dgm:t>
        <a:bodyPr/>
        <a:lstStyle/>
        <a:p>
          <a:endParaRPr lang="en-GB"/>
        </a:p>
      </dgm:t>
    </dgm:pt>
    <dgm:pt modelId="{A0FD03CA-9272-4E00-B9FF-E6D19576AD42}" type="pres">
      <dgm:prSet presAssocID="{5E375F4E-9082-4242-B679-E20F3599C4A5}" presName="parTransTwo" presStyleCnt="0"/>
      <dgm:spPr/>
    </dgm:pt>
    <dgm:pt modelId="{44F20E8D-6DD7-4455-872F-72BACA0E875A}" type="pres">
      <dgm:prSet presAssocID="{5E375F4E-9082-4242-B679-E20F3599C4A5}" presName="horzTwo" presStyleCnt="0"/>
      <dgm:spPr/>
    </dgm:pt>
    <dgm:pt modelId="{DFDB842D-446E-4A68-8707-6C4FB94BDF93}" type="pres">
      <dgm:prSet presAssocID="{08722903-A92B-49C6-8310-3B1C77B517F7}" presName="vertThree" presStyleCnt="0"/>
      <dgm:spPr/>
    </dgm:pt>
    <dgm:pt modelId="{43655C88-72B2-44BB-B03C-7A3F1D50A180}" type="pres">
      <dgm:prSet presAssocID="{08722903-A92B-49C6-8310-3B1C77B517F7}" presName="txThree" presStyleLbl="node3" presStyleIdx="2" presStyleCnt="3">
        <dgm:presLayoutVars>
          <dgm:chPref val="3"/>
        </dgm:presLayoutVars>
      </dgm:prSet>
      <dgm:spPr/>
      <dgm:t>
        <a:bodyPr/>
        <a:lstStyle/>
        <a:p>
          <a:endParaRPr lang="en-GB"/>
        </a:p>
      </dgm:t>
    </dgm:pt>
    <dgm:pt modelId="{3D18B1A7-4129-496B-AFDB-B35F4E244C98}" type="pres">
      <dgm:prSet presAssocID="{08722903-A92B-49C6-8310-3B1C77B517F7}" presName="horzThree" presStyleCnt="0"/>
      <dgm:spPr/>
    </dgm:pt>
    <dgm:pt modelId="{497F0914-F672-4C75-A625-1130A37B14F8}" type="pres">
      <dgm:prSet presAssocID="{812193C3-EA4E-4ED3-A3B7-D53493A3AF14}" presName="sibSpaceTwo" presStyleCnt="0"/>
      <dgm:spPr/>
    </dgm:pt>
    <dgm:pt modelId="{A3883296-1C43-443E-8CC4-B412264BC382}" type="pres">
      <dgm:prSet presAssocID="{817B6892-22AD-482B-8634-D19706959866}" presName="vertTwo" presStyleCnt="0"/>
      <dgm:spPr/>
    </dgm:pt>
    <dgm:pt modelId="{AC518658-67C5-42CE-8552-82CF8ED467DD}" type="pres">
      <dgm:prSet presAssocID="{817B6892-22AD-482B-8634-D19706959866}" presName="txTwo" presStyleLbl="node2" presStyleIdx="2" presStyleCnt="3" custScaleX="140177" custScaleY="95879" custLinFactX="-117279" custLinFactY="-4246" custLinFactNeighborX="-200000" custLinFactNeighborY="-100000">
        <dgm:presLayoutVars>
          <dgm:chPref val="3"/>
        </dgm:presLayoutVars>
      </dgm:prSet>
      <dgm:spPr/>
      <dgm:t>
        <a:bodyPr/>
        <a:lstStyle/>
        <a:p>
          <a:endParaRPr lang="en-GB"/>
        </a:p>
      </dgm:t>
    </dgm:pt>
    <dgm:pt modelId="{C4D23235-25C5-4C4A-AD37-443C5A499565}" type="pres">
      <dgm:prSet presAssocID="{817B6892-22AD-482B-8634-D19706959866}" presName="horzTwo" presStyleCnt="0"/>
      <dgm:spPr/>
    </dgm:pt>
  </dgm:ptLst>
  <dgm:cxnLst>
    <dgm:cxn modelId="{425401EE-AFC1-4B0E-99BC-42A08554DD20}" srcId="{783A368E-FB64-48FF-ACA2-CAE021E4A421}" destId="{817B6892-22AD-482B-8634-D19706959866}" srcOrd="2" destOrd="0" parTransId="{860B5D8C-32CD-4DAD-8603-B77B38D80099}" sibTransId="{014FC421-D244-4E2E-B289-85FAA463336C}"/>
    <dgm:cxn modelId="{45769D36-52A1-4A09-B664-0459D32CC381}" type="presOf" srcId="{783A368E-FB64-48FF-ACA2-CAE021E4A421}" destId="{139A6E2F-F662-46CE-9431-C503BA390564}" srcOrd="0" destOrd="0" presId="urn:microsoft.com/office/officeart/2005/8/layout/hierarchy4"/>
    <dgm:cxn modelId="{A744A038-E22E-472B-8BA8-2B32FCB56D18}" type="presOf" srcId="{D7B5B32A-9DDD-4CF3-B6A7-CA461B4BACBA}" destId="{C5B1EA73-C996-4564-B5D4-94826EE8396A}" srcOrd="0" destOrd="0" presId="urn:microsoft.com/office/officeart/2005/8/layout/hierarchy4"/>
    <dgm:cxn modelId="{32AB3F14-02AF-4FC3-B15E-CFDF2DFF2FD0}" type="presOf" srcId="{817B6892-22AD-482B-8634-D19706959866}" destId="{AC518658-67C5-42CE-8552-82CF8ED467DD}" srcOrd="0" destOrd="0" presId="urn:microsoft.com/office/officeart/2005/8/layout/hierarchy4"/>
    <dgm:cxn modelId="{14FF7240-DF43-496D-988C-7A3BBFDE55F7}" type="presOf" srcId="{08722903-A92B-49C6-8310-3B1C77B517F7}" destId="{43655C88-72B2-44BB-B03C-7A3F1D50A180}" srcOrd="0" destOrd="0" presId="urn:microsoft.com/office/officeart/2005/8/layout/hierarchy4"/>
    <dgm:cxn modelId="{3C31C1F8-2C56-483C-B222-A2D6D7EFF5AF}" srcId="{5E375F4E-9082-4242-B679-E20F3599C4A5}" destId="{08722903-A92B-49C6-8310-3B1C77B517F7}" srcOrd="0" destOrd="0" parTransId="{26CE8817-F2B5-4F41-85AA-D717F22A2A4A}" sibTransId="{8E753051-993D-41B5-9F7C-E91EE02B3F31}"/>
    <dgm:cxn modelId="{6EDD0B48-CD51-44EB-8121-6F8AC78FE94A}" srcId="{D7B5B32A-9DDD-4CF3-B6A7-CA461B4BACBA}" destId="{783A368E-FB64-48FF-ACA2-CAE021E4A421}" srcOrd="0" destOrd="0" parTransId="{36230D47-D253-4932-B6E7-ADE4BC1A0AB3}" sibTransId="{EE6AE7AA-DF71-4B11-AF27-69E3D4E8B52C}"/>
    <dgm:cxn modelId="{B78CD891-B94C-4B0F-8D30-B194FCC78A42}" type="presOf" srcId="{B2CE63CA-0D4D-4F7C-B4BE-330D3AF08C3A}" destId="{FEBF63AA-F002-4031-9B62-FB35F3EF75B2}" srcOrd="0" destOrd="0" presId="urn:microsoft.com/office/officeart/2005/8/layout/hierarchy4"/>
    <dgm:cxn modelId="{71DDF966-D18F-4FE9-A674-733D399FF985}" srcId="{3533F07F-1202-4813-B45F-82953D3E3191}" destId="{FC439215-7C6F-4B82-8A15-FF5725964D99}" srcOrd="1" destOrd="0" parTransId="{7B8E97FA-96E6-4BA3-868F-DE76962F68AB}" sibTransId="{1C5F6DC2-B85B-4304-A834-E72304DEA874}"/>
    <dgm:cxn modelId="{01440CFA-EBBC-4DCF-A009-61745E7A2F54}" type="presOf" srcId="{FC439215-7C6F-4B82-8A15-FF5725964D99}" destId="{DC46B2B7-19EE-4219-A4CC-93AE66857C6D}" srcOrd="0" destOrd="0" presId="urn:microsoft.com/office/officeart/2005/8/layout/hierarchy4"/>
    <dgm:cxn modelId="{74257ABA-6D4C-4AD4-B4D8-B521A252BAE6}" srcId="{783A368E-FB64-48FF-ACA2-CAE021E4A421}" destId="{5E375F4E-9082-4242-B679-E20F3599C4A5}" srcOrd="1" destOrd="0" parTransId="{7A82B051-829C-4DDA-A0B9-9075CFDB4D80}" sibTransId="{812193C3-EA4E-4ED3-A3B7-D53493A3AF14}"/>
    <dgm:cxn modelId="{A2F59322-E2A5-4412-80FF-6F228EDF12CB}" srcId="{783A368E-FB64-48FF-ACA2-CAE021E4A421}" destId="{3533F07F-1202-4813-B45F-82953D3E3191}" srcOrd="0" destOrd="0" parTransId="{1534FEA6-92FE-432D-9F60-406B05B5E653}" sibTransId="{BAC6E0A5-AC61-4ECE-A67D-64334225D8BD}"/>
    <dgm:cxn modelId="{1823CDED-2449-40B7-A066-5FA6EF6CCEC8}" type="presOf" srcId="{5E375F4E-9082-4242-B679-E20F3599C4A5}" destId="{94D1613B-95B2-4665-BB35-702B8C16FBF5}" srcOrd="0" destOrd="0" presId="urn:microsoft.com/office/officeart/2005/8/layout/hierarchy4"/>
    <dgm:cxn modelId="{D6A16CA3-36AE-452C-AE74-B761D551A01A}" type="presOf" srcId="{3533F07F-1202-4813-B45F-82953D3E3191}" destId="{B1163DBA-CBA0-4D7E-93E2-C84F44866920}" srcOrd="0" destOrd="0" presId="urn:microsoft.com/office/officeart/2005/8/layout/hierarchy4"/>
    <dgm:cxn modelId="{F82E3FA1-E68B-4365-BA15-CCBD345113D2}" srcId="{3533F07F-1202-4813-B45F-82953D3E3191}" destId="{B2CE63CA-0D4D-4F7C-B4BE-330D3AF08C3A}" srcOrd="0" destOrd="0" parTransId="{FD34EE6E-A1D0-4299-A548-38451BF48937}" sibTransId="{78FC7A21-DF9A-4074-84E0-CE211B3D2F82}"/>
    <dgm:cxn modelId="{0B656F85-8EDD-422C-8316-7F813779F219}" type="presParOf" srcId="{C5B1EA73-C996-4564-B5D4-94826EE8396A}" destId="{9A9E257C-6200-477A-8431-5AD51C015A59}" srcOrd="0" destOrd="0" presId="urn:microsoft.com/office/officeart/2005/8/layout/hierarchy4"/>
    <dgm:cxn modelId="{02FBFEEE-796E-4B53-AB24-40A5944B737E}" type="presParOf" srcId="{9A9E257C-6200-477A-8431-5AD51C015A59}" destId="{139A6E2F-F662-46CE-9431-C503BA390564}" srcOrd="0" destOrd="0" presId="urn:microsoft.com/office/officeart/2005/8/layout/hierarchy4"/>
    <dgm:cxn modelId="{0EADC58E-9AFF-4E2B-853F-BDEA6381724F}" type="presParOf" srcId="{9A9E257C-6200-477A-8431-5AD51C015A59}" destId="{B9D2252B-3925-4FA4-89B1-6F28B87904BC}" srcOrd="1" destOrd="0" presId="urn:microsoft.com/office/officeart/2005/8/layout/hierarchy4"/>
    <dgm:cxn modelId="{B08E0BBB-1D77-4EAF-8357-6F6B0F836BC0}" type="presParOf" srcId="{9A9E257C-6200-477A-8431-5AD51C015A59}" destId="{246547EC-E27B-4E02-A796-8581F0E88148}" srcOrd="2" destOrd="0" presId="urn:microsoft.com/office/officeart/2005/8/layout/hierarchy4"/>
    <dgm:cxn modelId="{142E9E01-5C4E-48E5-B8F7-800871B6E840}" type="presParOf" srcId="{246547EC-E27B-4E02-A796-8581F0E88148}" destId="{9BA1C7AA-6B3F-47CE-AF9E-7285B0AEB5E9}" srcOrd="0" destOrd="0" presId="urn:microsoft.com/office/officeart/2005/8/layout/hierarchy4"/>
    <dgm:cxn modelId="{8B6EAD1A-74CD-4125-943A-B7940B6E3825}" type="presParOf" srcId="{9BA1C7AA-6B3F-47CE-AF9E-7285B0AEB5E9}" destId="{B1163DBA-CBA0-4D7E-93E2-C84F44866920}" srcOrd="0" destOrd="0" presId="urn:microsoft.com/office/officeart/2005/8/layout/hierarchy4"/>
    <dgm:cxn modelId="{A954C681-BD25-4C1C-BA6F-1E739353F449}" type="presParOf" srcId="{9BA1C7AA-6B3F-47CE-AF9E-7285B0AEB5E9}" destId="{FCC3CDBA-FEA7-4482-9E68-B3166DDA68D1}" srcOrd="1" destOrd="0" presId="urn:microsoft.com/office/officeart/2005/8/layout/hierarchy4"/>
    <dgm:cxn modelId="{2BFF8228-E32E-4468-A67B-A3F32367D8DA}" type="presParOf" srcId="{9BA1C7AA-6B3F-47CE-AF9E-7285B0AEB5E9}" destId="{FB84EC34-7FBF-4616-AC12-A17C8F4963F3}" srcOrd="2" destOrd="0" presId="urn:microsoft.com/office/officeart/2005/8/layout/hierarchy4"/>
    <dgm:cxn modelId="{94A184DA-C5A3-4739-88AD-A5360EE359BE}" type="presParOf" srcId="{FB84EC34-7FBF-4616-AC12-A17C8F4963F3}" destId="{774D606E-21B0-48C0-B57C-3491142B06D0}" srcOrd="0" destOrd="0" presId="urn:microsoft.com/office/officeart/2005/8/layout/hierarchy4"/>
    <dgm:cxn modelId="{72041F5B-A889-4895-B699-E1A390DBD990}" type="presParOf" srcId="{774D606E-21B0-48C0-B57C-3491142B06D0}" destId="{FEBF63AA-F002-4031-9B62-FB35F3EF75B2}" srcOrd="0" destOrd="0" presId="urn:microsoft.com/office/officeart/2005/8/layout/hierarchy4"/>
    <dgm:cxn modelId="{F71DDB3D-6264-4A25-8CD5-7284CD3128A0}" type="presParOf" srcId="{774D606E-21B0-48C0-B57C-3491142B06D0}" destId="{67003873-CAEF-4EA1-BEA6-AE63CE0E1B8F}" srcOrd="1" destOrd="0" presId="urn:microsoft.com/office/officeart/2005/8/layout/hierarchy4"/>
    <dgm:cxn modelId="{711A76D6-3033-4D15-A2CF-7CFE9953B754}" type="presParOf" srcId="{FB84EC34-7FBF-4616-AC12-A17C8F4963F3}" destId="{50DAEF8A-43BB-450F-A4E1-82654CADF87B}" srcOrd="1" destOrd="0" presId="urn:microsoft.com/office/officeart/2005/8/layout/hierarchy4"/>
    <dgm:cxn modelId="{CAABDE9A-AED2-4921-BF05-E413AA90681D}" type="presParOf" srcId="{FB84EC34-7FBF-4616-AC12-A17C8F4963F3}" destId="{9E1A7482-2AE7-4531-AC31-F219D4B804DF}" srcOrd="2" destOrd="0" presId="urn:microsoft.com/office/officeart/2005/8/layout/hierarchy4"/>
    <dgm:cxn modelId="{FDB3D0E8-E322-4B37-8110-BCBF3D3D3BD1}" type="presParOf" srcId="{9E1A7482-2AE7-4531-AC31-F219D4B804DF}" destId="{DC46B2B7-19EE-4219-A4CC-93AE66857C6D}" srcOrd="0" destOrd="0" presId="urn:microsoft.com/office/officeart/2005/8/layout/hierarchy4"/>
    <dgm:cxn modelId="{262079C5-BB54-4F24-905F-81CE29690346}" type="presParOf" srcId="{9E1A7482-2AE7-4531-AC31-F219D4B804DF}" destId="{410B30D6-8A52-4F83-B7CF-5ED6E194ED24}" srcOrd="1" destOrd="0" presId="urn:microsoft.com/office/officeart/2005/8/layout/hierarchy4"/>
    <dgm:cxn modelId="{57816112-F172-4C48-B154-078F2B593698}" type="presParOf" srcId="{246547EC-E27B-4E02-A796-8581F0E88148}" destId="{D2A82467-959C-4899-82DC-709D5289FCA6}" srcOrd="1" destOrd="0" presId="urn:microsoft.com/office/officeart/2005/8/layout/hierarchy4"/>
    <dgm:cxn modelId="{F32F03AB-049F-4B3D-B3F1-82719ACFCC65}" type="presParOf" srcId="{246547EC-E27B-4E02-A796-8581F0E88148}" destId="{80F5B76A-11E1-4415-BCC5-A28CAE2E49B2}" srcOrd="2" destOrd="0" presId="urn:microsoft.com/office/officeart/2005/8/layout/hierarchy4"/>
    <dgm:cxn modelId="{CCAC9259-54C6-45DE-BC1D-C41AE8A1F79F}" type="presParOf" srcId="{80F5B76A-11E1-4415-BCC5-A28CAE2E49B2}" destId="{94D1613B-95B2-4665-BB35-702B8C16FBF5}" srcOrd="0" destOrd="0" presId="urn:microsoft.com/office/officeart/2005/8/layout/hierarchy4"/>
    <dgm:cxn modelId="{80FED109-4C97-495F-B772-1990583F6289}" type="presParOf" srcId="{80F5B76A-11E1-4415-BCC5-A28CAE2E49B2}" destId="{A0FD03CA-9272-4E00-B9FF-E6D19576AD42}" srcOrd="1" destOrd="0" presId="urn:microsoft.com/office/officeart/2005/8/layout/hierarchy4"/>
    <dgm:cxn modelId="{CD6354CC-2DAF-4910-9F8B-CD54D4E5AF9D}" type="presParOf" srcId="{80F5B76A-11E1-4415-BCC5-A28CAE2E49B2}" destId="{44F20E8D-6DD7-4455-872F-72BACA0E875A}" srcOrd="2" destOrd="0" presId="urn:microsoft.com/office/officeart/2005/8/layout/hierarchy4"/>
    <dgm:cxn modelId="{4CC09354-F066-4A9B-B4B8-A3FAA84C46A2}" type="presParOf" srcId="{44F20E8D-6DD7-4455-872F-72BACA0E875A}" destId="{DFDB842D-446E-4A68-8707-6C4FB94BDF93}" srcOrd="0" destOrd="0" presId="urn:microsoft.com/office/officeart/2005/8/layout/hierarchy4"/>
    <dgm:cxn modelId="{9D336408-C5F0-48E6-895E-7B29857FD768}" type="presParOf" srcId="{DFDB842D-446E-4A68-8707-6C4FB94BDF93}" destId="{43655C88-72B2-44BB-B03C-7A3F1D50A180}" srcOrd="0" destOrd="0" presId="urn:microsoft.com/office/officeart/2005/8/layout/hierarchy4"/>
    <dgm:cxn modelId="{F9A2C83C-D688-47F7-874A-1A33F803AB19}" type="presParOf" srcId="{DFDB842D-446E-4A68-8707-6C4FB94BDF93}" destId="{3D18B1A7-4129-496B-AFDB-B35F4E244C98}" srcOrd="1" destOrd="0" presId="urn:microsoft.com/office/officeart/2005/8/layout/hierarchy4"/>
    <dgm:cxn modelId="{E8886BA0-22FB-4417-8916-832B8BD44558}" type="presParOf" srcId="{246547EC-E27B-4E02-A796-8581F0E88148}" destId="{497F0914-F672-4C75-A625-1130A37B14F8}" srcOrd="3" destOrd="0" presId="urn:microsoft.com/office/officeart/2005/8/layout/hierarchy4"/>
    <dgm:cxn modelId="{8F24996E-7BD1-43AD-8653-3BA9328FD370}" type="presParOf" srcId="{246547EC-E27B-4E02-A796-8581F0E88148}" destId="{A3883296-1C43-443E-8CC4-B412264BC382}" srcOrd="4" destOrd="0" presId="urn:microsoft.com/office/officeart/2005/8/layout/hierarchy4"/>
    <dgm:cxn modelId="{DA320A1C-ACBA-4A4E-A8EC-159B007941E7}" type="presParOf" srcId="{A3883296-1C43-443E-8CC4-B412264BC382}" destId="{AC518658-67C5-42CE-8552-82CF8ED467DD}" srcOrd="0" destOrd="0" presId="urn:microsoft.com/office/officeart/2005/8/layout/hierarchy4"/>
    <dgm:cxn modelId="{E54AED49-5147-42D2-88D0-DE4C1CF4409D}" type="presParOf" srcId="{A3883296-1C43-443E-8CC4-B412264BC382}" destId="{C4D23235-25C5-4C4A-AD37-443C5A49956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D3EB7F-3816-47EF-8FB7-008AB3A7483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EE6C4816-565E-4D7D-8D67-6D46D35723D3}">
      <dgm:prSet/>
      <dgm:spPr>
        <a:ln w="38100">
          <a:noFill/>
        </a:ln>
      </dgm:spPr>
      <dgm:t>
        <a:bodyPr/>
        <a:lstStyle/>
        <a:p>
          <a:pPr rtl="0"/>
          <a:r>
            <a:rPr lang="en-GB" b="0" dirty="0"/>
            <a:t>Currently two options for building water charges</a:t>
          </a:r>
        </a:p>
        <a:p>
          <a:pPr rtl="0"/>
          <a:endParaRPr lang="en-GB" dirty="0"/>
        </a:p>
        <a:p>
          <a:pPr rtl="0"/>
          <a:r>
            <a:rPr lang="en-GB" dirty="0"/>
            <a:t>1. Premises with a connection up to and including 63mm - £27.50 per unit, or</a:t>
          </a:r>
        </a:p>
        <a:p>
          <a:r>
            <a:rPr lang="en-GB" dirty="0"/>
            <a:t>2. Metered supply - Standard measured charges</a:t>
          </a:r>
        </a:p>
      </dgm:t>
    </dgm:pt>
    <dgm:pt modelId="{8499E392-0803-4CB3-BBE7-950A031DA73B}" type="parTrans" cxnId="{0B61EDA5-EEB8-49ED-9AEE-F5BA17EA0DE9}">
      <dgm:prSet/>
      <dgm:spPr/>
      <dgm:t>
        <a:bodyPr/>
        <a:lstStyle/>
        <a:p>
          <a:endParaRPr lang="en-GB"/>
        </a:p>
      </dgm:t>
    </dgm:pt>
    <dgm:pt modelId="{1D47B449-1A6A-434E-B3DD-8FDC54B0B4CF}" type="sibTrans" cxnId="{0B61EDA5-EEB8-49ED-9AEE-F5BA17EA0DE9}">
      <dgm:prSet/>
      <dgm:spPr/>
      <dgm:t>
        <a:bodyPr/>
        <a:lstStyle/>
        <a:p>
          <a:endParaRPr lang="en-GB" dirty="0"/>
        </a:p>
      </dgm:t>
    </dgm:pt>
    <dgm:pt modelId="{90A81CCB-F2D5-4E67-A3DC-096C1BFF2CBD}">
      <dgm:prSet/>
      <dgm:spPr>
        <a:solidFill>
          <a:schemeClr val="accent2"/>
        </a:solidFill>
        <a:ln w="38100">
          <a:noFill/>
        </a:ln>
      </dgm:spPr>
      <dgm:t>
        <a:bodyPr/>
        <a:lstStyle/>
        <a:p>
          <a:pPr rtl="0"/>
          <a:r>
            <a:rPr lang="en-GB" dirty="0">
              <a:solidFill>
                <a:srgbClr val="024E43"/>
              </a:solidFill>
            </a:rPr>
            <a:t>For new schemes from 1 April 2024, water used during development must be from either</a:t>
          </a:r>
        </a:p>
        <a:p>
          <a:pPr rtl="0"/>
          <a:r>
            <a:rPr lang="en-GB" dirty="0">
              <a:solidFill>
                <a:srgbClr val="024E43"/>
              </a:solidFill>
            </a:rPr>
            <a:t> - a new metered temporary connection, </a:t>
          </a:r>
        </a:p>
        <a:p>
          <a:pPr rtl="0"/>
          <a:r>
            <a:rPr lang="en-GB" dirty="0">
              <a:solidFill>
                <a:srgbClr val="024E43"/>
              </a:solidFill>
            </a:rPr>
            <a:t>- the utilisation of an existing metered supply, or</a:t>
          </a:r>
        </a:p>
        <a:p>
          <a:pPr rtl="0"/>
          <a:r>
            <a:rPr lang="en-GB" dirty="0">
              <a:solidFill>
                <a:srgbClr val="024E43"/>
              </a:solidFill>
            </a:rPr>
            <a:t>- through an approved hired standpipe</a:t>
          </a:r>
        </a:p>
        <a:p>
          <a:pPr rtl="0"/>
          <a:endParaRPr lang="en-GB" dirty="0">
            <a:solidFill>
              <a:srgbClr val="024E43"/>
            </a:solidFill>
          </a:endParaRPr>
        </a:p>
        <a:p>
          <a:pPr rtl="0"/>
          <a:r>
            <a:rPr lang="en-GB" b="1" dirty="0">
              <a:solidFill>
                <a:srgbClr val="024E43"/>
              </a:solidFill>
            </a:rPr>
            <a:t>*Water recorded on meters fitted to individual premises on the development site will be billed to the Developer</a:t>
          </a:r>
        </a:p>
      </dgm:t>
    </dgm:pt>
    <dgm:pt modelId="{FD32BD17-8A4D-479C-A78F-C93715713AF3}" type="parTrans" cxnId="{8D07AB84-5BBE-4FAC-B770-FD133D3E9038}">
      <dgm:prSet/>
      <dgm:spPr/>
      <dgm:t>
        <a:bodyPr/>
        <a:lstStyle/>
        <a:p>
          <a:endParaRPr lang="en-GB"/>
        </a:p>
      </dgm:t>
    </dgm:pt>
    <dgm:pt modelId="{7E922B20-BFAA-4086-A366-3D76BF0E0F88}" type="sibTrans" cxnId="{8D07AB84-5BBE-4FAC-B770-FD133D3E9038}">
      <dgm:prSet/>
      <dgm:spPr/>
      <dgm:t>
        <a:bodyPr/>
        <a:lstStyle/>
        <a:p>
          <a:endParaRPr lang="en-GB"/>
        </a:p>
      </dgm:t>
    </dgm:pt>
    <dgm:pt modelId="{DF6504D5-165F-45DB-8632-B6967D7F4C32}" type="pres">
      <dgm:prSet presAssocID="{C4D3EB7F-3816-47EF-8FB7-008AB3A74836}" presName="Name0" presStyleCnt="0">
        <dgm:presLayoutVars>
          <dgm:dir/>
          <dgm:resizeHandles val="exact"/>
        </dgm:presLayoutVars>
      </dgm:prSet>
      <dgm:spPr/>
      <dgm:t>
        <a:bodyPr/>
        <a:lstStyle/>
        <a:p>
          <a:endParaRPr lang="en-GB"/>
        </a:p>
      </dgm:t>
    </dgm:pt>
    <dgm:pt modelId="{21DE4323-FC20-4E9E-8B12-185784CBABE6}" type="pres">
      <dgm:prSet presAssocID="{EE6C4816-565E-4D7D-8D67-6D46D35723D3}" presName="node" presStyleLbl="node1" presStyleIdx="0" presStyleCnt="2" custScaleX="117986" custScaleY="167146">
        <dgm:presLayoutVars>
          <dgm:bulletEnabled val="1"/>
        </dgm:presLayoutVars>
      </dgm:prSet>
      <dgm:spPr/>
      <dgm:t>
        <a:bodyPr/>
        <a:lstStyle/>
        <a:p>
          <a:endParaRPr lang="en-GB"/>
        </a:p>
      </dgm:t>
    </dgm:pt>
    <dgm:pt modelId="{3904F1DB-000A-4369-956C-23662EF13CAC}" type="pres">
      <dgm:prSet presAssocID="{1D47B449-1A6A-434E-B3DD-8FDC54B0B4CF}" presName="sibTrans" presStyleLbl="sibTrans2D1" presStyleIdx="0" presStyleCnt="1"/>
      <dgm:spPr/>
      <dgm:t>
        <a:bodyPr/>
        <a:lstStyle/>
        <a:p>
          <a:endParaRPr lang="en-GB"/>
        </a:p>
      </dgm:t>
    </dgm:pt>
    <dgm:pt modelId="{39BBB7B8-C22E-49BB-88EA-EE8E8188D6B1}" type="pres">
      <dgm:prSet presAssocID="{1D47B449-1A6A-434E-B3DD-8FDC54B0B4CF}" presName="connectorText" presStyleLbl="sibTrans2D1" presStyleIdx="0" presStyleCnt="1"/>
      <dgm:spPr/>
      <dgm:t>
        <a:bodyPr/>
        <a:lstStyle/>
        <a:p>
          <a:endParaRPr lang="en-GB"/>
        </a:p>
      </dgm:t>
    </dgm:pt>
    <dgm:pt modelId="{872FD4A0-42B1-45DB-BC82-9D61376518C0}" type="pres">
      <dgm:prSet presAssocID="{90A81CCB-F2D5-4E67-A3DC-096C1BFF2CBD}" presName="node" presStyleLbl="node1" presStyleIdx="1" presStyleCnt="2" custScaleX="117986" custScaleY="167146" custLinFactNeighborX="-8550">
        <dgm:presLayoutVars>
          <dgm:bulletEnabled val="1"/>
        </dgm:presLayoutVars>
      </dgm:prSet>
      <dgm:spPr/>
      <dgm:t>
        <a:bodyPr/>
        <a:lstStyle/>
        <a:p>
          <a:endParaRPr lang="en-GB"/>
        </a:p>
      </dgm:t>
    </dgm:pt>
  </dgm:ptLst>
  <dgm:cxnLst>
    <dgm:cxn modelId="{B85D1A02-F4B2-4B2F-A56B-DEA8895450FD}" type="presOf" srcId="{90A81CCB-F2D5-4E67-A3DC-096C1BFF2CBD}" destId="{872FD4A0-42B1-45DB-BC82-9D61376518C0}" srcOrd="0" destOrd="0" presId="urn:microsoft.com/office/officeart/2005/8/layout/process1"/>
    <dgm:cxn modelId="{EE01CF51-B2EF-425E-8B76-EBD4C3C5AAD4}" type="presOf" srcId="{1D47B449-1A6A-434E-B3DD-8FDC54B0B4CF}" destId="{39BBB7B8-C22E-49BB-88EA-EE8E8188D6B1}" srcOrd="1" destOrd="0" presId="urn:microsoft.com/office/officeart/2005/8/layout/process1"/>
    <dgm:cxn modelId="{25C1DBB3-291A-48F6-8BF1-DFA9DDA3735E}" type="presOf" srcId="{EE6C4816-565E-4D7D-8D67-6D46D35723D3}" destId="{21DE4323-FC20-4E9E-8B12-185784CBABE6}" srcOrd="0" destOrd="0" presId="urn:microsoft.com/office/officeart/2005/8/layout/process1"/>
    <dgm:cxn modelId="{0B61EDA5-EEB8-49ED-9AEE-F5BA17EA0DE9}" srcId="{C4D3EB7F-3816-47EF-8FB7-008AB3A74836}" destId="{EE6C4816-565E-4D7D-8D67-6D46D35723D3}" srcOrd="0" destOrd="0" parTransId="{8499E392-0803-4CB3-BBE7-950A031DA73B}" sibTransId="{1D47B449-1A6A-434E-B3DD-8FDC54B0B4CF}"/>
    <dgm:cxn modelId="{773520D8-1976-4930-872F-823B3FA87BDF}" type="presOf" srcId="{C4D3EB7F-3816-47EF-8FB7-008AB3A74836}" destId="{DF6504D5-165F-45DB-8632-B6967D7F4C32}" srcOrd="0" destOrd="0" presId="urn:microsoft.com/office/officeart/2005/8/layout/process1"/>
    <dgm:cxn modelId="{8D07AB84-5BBE-4FAC-B770-FD133D3E9038}" srcId="{C4D3EB7F-3816-47EF-8FB7-008AB3A74836}" destId="{90A81CCB-F2D5-4E67-A3DC-096C1BFF2CBD}" srcOrd="1" destOrd="0" parTransId="{FD32BD17-8A4D-479C-A78F-C93715713AF3}" sibTransId="{7E922B20-BFAA-4086-A366-3D76BF0E0F88}"/>
    <dgm:cxn modelId="{BB7E92F3-21AD-42B8-97C5-841CB83EA368}" type="presOf" srcId="{1D47B449-1A6A-434E-B3DD-8FDC54B0B4CF}" destId="{3904F1DB-000A-4369-956C-23662EF13CAC}" srcOrd="0" destOrd="0" presId="urn:microsoft.com/office/officeart/2005/8/layout/process1"/>
    <dgm:cxn modelId="{C0395C3A-F192-4C69-9158-13C8AC00E50D}" type="presParOf" srcId="{DF6504D5-165F-45DB-8632-B6967D7F4C32}" destId="{21DE4323-FC20-4E9E-8B12-185784CBABE6}" srcOrd="0" destOrd="0" presId="urn:microsoft.com/office/officeart/2005/8/layout/process1"/>
    <dgm:cxn modelId="{532FFB80-08CD-4344-93F8-46D60BB19A7B}" type="presParOf" srcId="{DF6504D5-165F-45DB-8632-B6967D7F4C32}" destId="{3904F1DB-000A-4369-956C-23662EF13CAC}" srcOrd="1" destOrd="0" presId="urn:microsoft.com/office/officeart/2005/8/layout/process1"/>
    <dgm:cxn modelId="{A8945CDD-214D-481F-B933-143AE817AEB3}" type="presParOf" srcId="{3904F1DB-000A-4369-956C-23662EF13CAC}" destId="{39BBB7B8-C22E-49BB-88EA-EE8E8188D6B1}" srcOrd="0" destOrd="0" presId="urn:microsoft.com/office/officeart/2005/8/layout/process1"/>
    <dgm:cxn modelId="{99AED866-F3C1-4AA9-8921-AF2F508BB914}" type="presParOf" srcId="{DF6504D5-165F-45DB-8632-B6967D7F4C32}" destId="{872FD4A0-42B1-45DB-BC82-9D61376518C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50F252-466F-473E-B787-F75433C72E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C4A4198B-E8BE-47FB-878C-90A9CD30B210}">
      <dgm:prSet custT="1"/>
      <dgm:spPr/>
      <dgm:t>
        <a:bodyPr/>
        <a:lstStyle/>
        <a:p>
          <a:pPr rtl="0"/>
          <a:r>
            <a:rPr lang="en-GB" sz="2400" dirty="0"/>
            <a:t>Shared meters will only be allowed in the following circumstances</a:t>
          </a:r>
        </a:p>
      </dgm:t>
    </dgm:pt>
    <dgm:pt modelId="{5B2CBEE3-E2C3-4FB1-A218-ECF7D997ED32}" type="parTrans" cxnId="{65D4E947-7F53-4345-8256-FEFF6ED2CB4F}">
      <dgm:prSet/>
      <dgm:spPr/>
      <dgm:t>
        <a:bodyPr/>
        <a:lstStyle/>
        <a:p>
          <a:endParaRPr lang="en-GB"/>
        </a:p>
      </dgm:t>
    </dgm:pt>
    <dgm:pt modelId="{C7627533-9852-4AA6-A03B-CF367D4FC719}" type="sibTrans" cxnId="{65D4E947-7F53-4345-8256-FEFF6ED2CB4F}">
      <dgm:prSet/>
      <dgm:spPr/>
      <dgm:t>
        <a:bodyPr/>
        <a:lstStyle/>
        <a:p>
          <a:endParaRPr lang="en-GB" dirty="0"/>
        </a:p>
      </dgm:t>
    </dgm:pt>
    <dgm:pt modelId="{2FC8C9A3-370D-4AB3-9DB0-A966FCC8D358}">
      <dgm:prSet custT="1"/>
      <dgm:spPr>
        <a:solidFill>
          <a:schemeClr val="accent2"/>
        </a:solidFill>
      </dgm:spPr>
      <dgm:t>
        <a:bodyPr/>
        <a:lstStyle/>
        <a:p>
          <a:pPr rtl="0"/>
          <a:r>
            <a:rPr lang="en-GB" sz="2300" b="1" u="sng" dirty="0">
              <a:solidFill>
                <a:srgbClr val="008542"/>
              </a:solidFill>
            </a:rPr>
            <a:t>Shared hot water supplies </a:t>
          </a:r>
        </a:p>
        <a:p>
          <a:pPr rtl="0"/>
          <a:r>
            <a:rPr lang="en-GB" sz="2300" dirty="0">
              <a:solidFill>
                <a:srgbClr val="008542"/>
              </a:solidFill>
            </a:rPr>
            <a:t>Where properties receive hot water from a shared hot water supply (wholly HH or NHH)</a:t>
          </a:r>
        </a:p>
      </dgm:t>
    </dgm:pt>
    <dgm:pt modelId="{0DBA34EE-F9E2-4B1F-B6C1-621A0FA89745}" type="parTrans" cxnId="{0AC56D88-FEB6-4285-9827-2F207E10DD41}">
      <dgm:prSet/>
      <dgm:spPr/>
      <dgm:t>
        <a:bodyPr/>
        <a:lstStyle/>
        <a:p>
          <a:endParaRPr lang="en-GB"/>
        </a:p>
      </dgm:t>
    </dgm:pt>
    <dgm:pt modelId="{0E5FE58E-5E22-4D6A-92A0-5E4A61E90774}" type="sibTrans" cxnId="{0AC56D88-FEB6-4285-9827-2F207E10DD41}">
      <dgm:prSet/>
      <dgm:spPr/>
      <dgm:t>
        <a:bodyPr/>
        <a:lstStyle/>
        <a:p>
          <a:endParaRPr lang="en-GB" dirty="0"/>
        </a:p>
      </dgm:t>
    </dgm:pt>
    <dgm:pt modelId="{F6B60FEB-FC1B-4432-81C7-F92D092513A2}">
      <dgm:prSet custT="1"/>
      <dgm:spPr>
        <a:solidFill>
          <a:srgbClr val="024E43"/>
        </a:solidFill>
      </dgm:spPr>
      <dgm:t>
        <a:bodyPr/>
        <a:lstStyle/>
        <a:p>
          <a:pPr rtl="0"/>
          <a:r>
            <a:rPr lang="en-GB" sz="2300" b="1" u="sng" dirty="0"/>
            <a:t>Student accommodation </a:t>
          </a:r>
        </a:p>
        <a:p>
          <a:pPr rtl="0"/>
          <a:r>
            <a:rPr lang="en-GB" sz="2300" dirty="0"/>
            <a:t>On campus university owned student accommodation</a:t>
          </a:r>
        </a:p>
      </dgm:t>
    </dgm:pt>
    <dgm:pt modelId="{CF9C7D06-37C4-43ED-89A3-34F879CF9B85}" type="parTrans" cxnId="{BA770074-8A89-435B-8EF7-38C336D818C4}">
      <dgm:prSet/>
      <dgm:spPr/>
      <dgm:t>
        <a:bodyPr/>
        <a:lstStyle/>
        <a:p>
          <a:endParaRPr lang="en-GB"/>
        </a:p>
      </dgm:t>
    </dgm:pt>
    <dgm:pt modelId="{D8D04CE4-7D78-4D82-BE48-6F4BA9405B3D}" type="sibTrans" cxnId="{BA770074-8A89-435B-8EF7-38C336D818C4}">
      <dgm:prSet/>
      <dgm:spPr/>
      <dgm:t>
        <a:bodyPr/>
        <a:lstStyle/>
        <a:p>
          <a:endParaRPr lang="en-GB"/>
        </a:p>
      </dgm:t>
    </dgm:pt>
    <dgm:pt modelId="{E1735650-806B-492E-BF63-1CF77FE27CFA}" type="pres">
      <dgm:prSet presAssocID="{4150F252-466F-473E-B787-F75433C72ED1}" presName="outerComposite" presStyleCnt="0">
        <dgm:presLayoutVars>
          <dgm:chMax val="5"/>
          <dgm:dir/>
          <dgm:resizeHandles val="exact"/>
        </dgm:presLayoutVars>
      </dgm:prSet>
      <dgm:spPr/>
      <dgm:t>
        <a:bodyPr/>
        <a:lstStyle/>
        <a:p>
          <a:endParaRPr lang="en-GB"/>
        </a:p>
      </dgm:t>
    </dgm:pt>
    <dgm:pt modelId="{4E4C8484-FE54-46C8-AD3E-63C4A7746B68}" type="pres">
      <dgm:prSet presAssocID="{4150F252-466F-473E-B787-F75433C72ED1}" presName="dummyMaxCanvas" presStyleCnt="0">
        <dgm:presLayoutVars/>
      </dgm:prSet>
      <dgm:spPr/>
    </dgm:pt>
    <dgm:pt modelId="{264C7B35-2C36-455E-AC5F-0A38004AA4E6}" type="pres">
      <dgm:prSet presAssocID="{4150F252-466F-473E-B787-F75433C72ED1}" presName="ThreeNodes_1" presStyleLbl="node1" presStyleIdx="0" presStyleCnt="3" custLinFactNeighborX="-221">
        <dgm:presLayoutVars>
          <dgm:bulletEnabled val="1"/>
        </dgm:presLayoutVars>
      </dgm:prSet>
      <dgm:spPr/>
      <dgm:t>
        <a:bodyPr/>
        <a:lstStyle/>
        <a:p>
          <a:endParaRPr lang="en-GB"/>
        </a:p>
      </dgm:t>
    </dgm:pt>
    <dgm:pt modelId="{BEDBE5E9-F4D6-4C36-8985-42AC065156F4}" type="pres">
      <dgm:prSet presAssocID="{4150F252-466F-473E-B787-F75433C72ED1}" presName="ThreeNodes_2" presStyleLbl="node1" presStyleIdx="1" presStyleCnt="3">
        <dgm:presLayoutVars>
          <dgm:bulletEnabled val="1"/>
        </dgm:presLayoutVars>
      </dgm:prSet>
      <dgm:spPr/>
      <dgm:t>
        <a:bodyPr/>
        <a:lstStyle/>
        <a:p>
          <a:endParaRPr lang="en-GB"/>
        </a:p>
      </dgm:t>
    </dgm:pt>
    <dgm:pt modelId="{1BE6565B-D6E8-4404-86D3-7BBB3537087B}" type="pres">
      <dgm:prSet presAssocID="{4150F252-466F-473E-B787-F75433C72ED1}" presName="ThreeNodes_3" presStyleLbl="node1" presStyleIdx="2" presStyleCnt="3">
        <dgm:presLayoutVars>
          <dgm:bulletEnabled val="1"/>
        </dgm:presLayoutVars>
      </dgm:prSet>
      <dgm:spPr/>
      <dgm:t>
        <a:bodyPr/>
        <a:lstStyle/>
        <a:p>
          <a:endParaRPr lang="en-GB"/>
        </a:p>
      </dgm:t>
    </dgm:pt>
    <dgm:pt modelId="{BB5C857C-C704-435D-B759-2B75DA6836D1}" type="pres">
      <dgm:prSet presAssocID="{4150F252-466F-473E-B787-F75433C72ED1}" presName="ThreeConn_1-2" presStyleLbl="fgAccFollowNode1" presStyleIdx="0" presStyleCnt="2">
        <dgm:presLayoutVars>
          <dgm:bulletEnabled val="1"/>
        </dgm:presLayoutVars>
      </dgm:prSet>
      <dgm:spPr/>
      <dgm:t>
        <a:bodyPr/>
        <a:lstStyle/>
        <a:p>
          <a:endParaRPr lang="en-GB"/>
        </a:p>
      </dgm:t>
    </dgm:pt>
    <dgm:pt modelId="{8FD14163-18C5-417A-9B79-07A132B2C6B1}" type="pres">
      <dgm:prSet presAssocID="{4150F252-466F-473E-B787-F75433C72ED1}" presName="ThreeConn_2-3" presStyleLbl="fgAccFollowNode1" presStyleIdx="1" presStyleCnt="2">
        <dgm:presLayoutVars>
          <dgm:bulletEnabled val="1"/>
        </dgm:presLayoutVars>
      </dgm:prSet>
      <dgm:spPr/>
      <dgm:t>
        <a:bodyPr/>
        <a:lstStyle/>
        <a:p>
          <a:endParaRPr lang="en-GB"/>
        </a:p>
      </dgm:t>
    </dgm:pt>
    <dgm:pt modelId="{7F6900F9-678B-435F-A0EF-4D9BB289D425}" type="pres">
      <dgm:prSet presAssocID="{4150F252-466F-473E-B787-F75433C72ED1}" presName="ThreeNodes_1_text" presStyleLbl="node1" presStyleIdx="2" presStyleCnt="3">
        <dgm:presLayoutVars>
          <dgm:bulletEnabled val="1"/>
        </dgm:presLayoutVars>
      </dgm:prSet>
      <dgm:spPr/>
      <dgm:t>
        <a:bodyPr/>
        <a:lstStyle/>
        <a:p>
          <a:endParaRPr lang="en-GB"/>
        </a:p>
      </dgm:t>
    </dgm:pt>
    <dgm:pt modelId="{4A547D66-7D41-48C7-89C1-8B50E61B1B6D}" type="pres">
      <dgm:prSet presAssocID="{4150F252-466F-473E-B787-F75433C72ED1}" presName="ThreeNodes_2_text" presStyleLbl="node1" presStyleIdx="2" presStyleCnt="3">
        <dgm:presLayoutVars>
          <dgm:bulletEnabled val="1"/>
        </dgm:presLayoutVars>
      </dgm:prSet>
      <dgm:spPr/>
      <dgm:t>
        <a:bodyPr/>
        <a:lstStyle/>
        <a:p>
          <a:endParaRPr lang="en-GB"/>
        </a:p>
      </dgm:t>
    </dgm:pt>
    <dgm:pt modelId="{6EA29C0D-7DA8-4630-BB5A-6F25B3E1E78D}" type="pres">
      <dgm:prSet presAssocID="{4150F252-466F-473E-B787-F75433C72ED1}" presName="ThreeNodes_3_text" presStyleLbl="node1" presStyleIdx="2" presStyleCnt="3">
        <dgm:presLayoutVars>
          <dgm:bulletEnabled val="1"/>
        </dgm:presLayoutVars>
      </dgm:prSet>
      <dgm:spPr/>
      <dgm:t>
        <a:bodyPr/>
        <a:lstStyle/>
        <a:p>
          <a:endParaRPr lang="en-GB"/>
        </a:p>
      </dgm:t>
    </dgm:pt>
  </dgm:ptLst>
  <dgm:cxnLst>
    <dgm:cxn modelId="{BA770074-8A89-435B-8EF7-38C336D818C4}" srcId="{4150F252-466F-473E-B787-F75433C72ED1}" destId="{F6B60FEB-FC1B-4432-81C7-F92D092513A2}" srcOrd="2" destOrd="0" parTransId="{CF9C7D06-37C4-43ED-89A3-34F879CF9B85}" sibTransId="{D8D04CE4-7D78-4D82-BE48-6F4BA9405B3D}"/>
    <dgm:cxn modelId="{B3492E7A-C74D-4355-B21F-57492821D583}" type="presOf" srcId="{C4A4198B-E8BE-47FB-878C-90A9CD30B210}" destId="{264C7B35-2C36-455E-AC5F-0A38004AA4E6}" srcOrd="0" destOrd="0" presId="urn:microsoft.com/office/officeart/2005/8/layout/vProcess5"/>
    <dgm:cxn modelId="{CE11B694-0712-4777-801E-D05CF9195B83}" type="presOf" srcId="{0E5FE58E-5E22-4D6A-92A0-5E4A61E90774}" destId="{8FD14163-18C5-417A-9B79-07A132B2C6B1}" srcOrd="0" destOrd="0" presId="urn:microsoft.com/office/officeart/2005/8/layout/vProcess5"/>
    <dgm:cxn modelId="{370F79A3-685B-4ACF-A2F7-EC4577B00EF6}" type="presOf" srcId="{C4A4198B-E8BE-47FB-878C-90A9CD30B210}" destId="{7F6900F9-678B-435F-A0EF-4D9BB289D425}" srcOrd="1" destOrd="0" presId="urn:microsoft.com/office/officeart/2005/8/layout/vProcess5"/>
    <dgm:cxn modelId="{06DB2D35-A66E-4F0A-BBEA-4135BFB69395}" type="presOf" srcId="{4150F252-466F-473E-B787-F75433C72ED1}" destId="{E1735650-806B-492E-BF63-1CF77FE27CFA}" srcOrd="0" destOrd="0" presId="urn:microsoft.com/office/officeart/2005/8/layout/vProcess5"/>
    <dgm:cxn modelId="{F600EC62-80BB-42C0-A78A-90B5E1C1F837}" type="presOf" srcId="{2FC8C9A3-370D-4AB3-9DB0-A966FCC8D358}" destId="{4A547D66-7D41-48C7-89C1-8B50E61B1B6D}" srcOrd="1" destOrd="0" presId="urn:microsoft.com/office/officeart/2005/8/layout/vProcess5"/>
    <dgm:cxn modelId="{0AC56D88-FEB6-4285-9827-2F207E10DD41}" srcId="{4150F252-466F-473E-B787-F75433C72ED1}" destId="{2FC8C9A3-370D-4AB3-9DB0-A966FCC8D358}" srcOrd="1" destOrd="0" parTransId="{0DBA34EE-F9E2-4B1F-B6C1-621A0FA89745}" sibTransId="{0E5FE58E-5E22-4D6A-92A0-5E4A61E90774}"/>
    <dgm:cxn modelId="{9F24DFE2-5072-4065-9A35-C45CBFE05B0A}" type="presOf" srcId="{F6B60FEB-FC1B-4432-81C7-F92D092513A2}" destId="{6EA29C0D-7DA8-4630-BB5A-6F25B3E1E78D}" srcOrd="1" destOrd="0" presId="urn:microsoft.com/office/officeart/2005/8/layout/vProcess5"/>
    <dgm:cxn modelId="{C270C515-C755-4849-9799-1EE2DA0645A0}" type="presOf" srcId="{2FC8C9A3-370D-4AB3-9DB0-A966FCC8D358}" destId="{BEDBE5E9-F4D6-4C36-8985-42AC065156F4}" srcOrd="0" destOrd="0" presId="urn:microsoft.com/office/officeart/2005/8/layout/vProcess5"/>
    <dgm:cxn modelId="{9D2A9B8C-908B-46CE-8915-3878FF984D9F}" type="presOf" srcId="{F6B60FEB-FC1B-4432-81C7-F92D092513A2}" destId="{1BE6565B-D6E8-4404-86D3-7BBB3537087B}" srcOrd="0" destOrd="0" presId="urn:microsoft.com/office/officeart/2005/8/layout/vProcess5"/>
    <dgm:cxn modelId="{65D4E947-7F53-4345-8256-FEFF6ED2CB4F}" srcId="{4150F252-466F-473E-B787-F75433C72ED1}" destId="{C4A4198B-E8BE-47FB-878C-90A9CD30B210}" srcOrd="0" destOrd="0" parTransId="{5B2CBEE3-E2C3-4FB1-A218-ECF7D997ED32}" sibTransId="{C7627533-9852-4AA6-A03B-CF367D4FC719}"/>
    <dgm:cxn modelId="{CC54B30D-0A40-4E51-8839-621BE88A2CBC}" type="presOf" srcId="{C7627533-9852-4AA6-A03B-CF367D4FC719}" destId="{BB5C857C-C704-435D-B759-2B75DA6836D1}" srcOrd="0" destOrd="0" presId="urn:microsoft.com/office/officeart/2005/8/layout/vProcess5"/>
    <dgm:cxn modelId="{867F0EF6-8CA2-481D-BD62-B89E86C5A445}" type="presParOf" srcId="{E1735650-806B-492E-BF63-1CF77FE27CFA}" destId="{4E4C8484-FE54-46C8-AD3E-63C4A7746B68}" srcOrd="0" destOrd="0" presId="urn:microsoft.com/office/officeart/2005/8/layout/vProcess5"/>
    <dgm:cxn modelId="{7A2066E3-2A6D-44DB-BC27-FBDE12C807B5}" type="presParOf" srcId="{E1735650-806B-492E-BF63-1CF77FE27CFA}" destId="{264C7B35-2C36-455E-AC5F-0A38004AA4E6}" srcOrd="1" destOrd="0" presId="urn:microsoft.com/office/officeart/2005/8/layout/vProcess5"/>
    <dgm:cxn modelId="{85079124-4EE6-42B3-A551-F23747722CFC}" type="presParOf" srcId="{E1735650-806B-492E-BF63-1CF77FE27CFA}" destId="{BEDBE5E9-F4D6-4C36-8985-42AC065156F4}" srcOrd="2" destOrd="0" presId="urn:microsoft.com/office/officeart/2005/8/layout/vProcess5"/>
    <dgm:cxn modelId="{F99C9ABB-F5B9-47EB-B539-160A3744A680}" type="presParOf" srcId="{E1735650-806B-492E-BF63-1CF77FE27CFA}" destId="{1BE6565B-D6E8-4404-86D3-7BBB3537087B}" srcOrd="3" destOrd="0" presId="urn:microsoft.com/office/officeart/2005/8/layout/vProcess5"/>
    <dgm:cxn modelId="{F7E910D1-9CB9-4110-9662-A409CDC8A9E5}" type="presParOf" srcId="{E1735650-806B-492E-BF63-1CF77FE27CFA}" destId="{BB5C857C-C704-435D-B759-2B75DA6836D1}" srcOrd="4" destOrd="0" presId="urn:microsoft.com/office/officeart/2005/8/layout/vProcess5"/>
    <dgm:cxn modelId="{1EB6E0DD-003C-49CE-9FBD-7C73C3CB058F}" type="presParOf" srcId="{E1735650-806B-492E-BF63-1CF77FE27CFA}" destId="{8FD14163-18C5-417A-9B79-07A132B2C6B1}" srcOrd="5" destOrd="0" presId="urn:microsoft.com/office/officeart/2005/8/layout/vProcess5"/>
    <dgm:cxn modelId="{1AB37597-0A96-4BF2-92B3-382A42CC4809}" type="presParOf" srcId="{E1735650-806B-492E-BF63-1CF77FE27CFA}" destId="{7F6900F9-678B-435F-A0EF-4D9BB289D425}" srcOrd="6" destOrd="0" presId="urn:microsoft.com/office/officeart/2005/8/layout/vProcess5"/>
    <dgm:cxn modelId="{63945DBC-857E-4D37-92E5-CF4C676CDBD4}" type="presParOf" srcId="{E1735650-806B-492E-BF63-1CF77FE27CFA}" destId="{4A547D66-7D41-48C7-89C1-8B50E61B1B6D}" srcOrd="7" destOrd="0" presId="urn:microsoft.com/office/officeart/2005/8/layout/vProcess5"/>
    <dgm:cxn modelId="{2C38747C-B5E2-4D77-B261-94211CC7635D}" type="presParOf" srcId="{E1735650-806B-492E-BF63-1CF77FE27CFA}" destId="{6EA29C0D-7DA8-4630-BB5A-6F25B3E1E78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F5DA31-926A-4D4A-9656-EAB39CB85FE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4FE6DA42-62B6-473F-B231-7B9CD969BC6F}">
      <dgm:prSet phldrT="[Text]"/>
      <dgm:spPr/>
      <dgm:t>
        <a:bodyPr/>
        <a:lstStyle/>
        <a:p>
          <a:r>
            <a:rPr lang="en-GB" b="0" dirty="0">
              <a:solidFill>
                <a:schemeClr val="bg1"/>
              </a:solidFill>
            </a:rPr>
            <a:t>You will still need to apply upfront as part of your connection application*</a:t>
          </a:r>
        </a:p>
      </dgm:t>
    </dgm:pt>
    <dgm:pt modelId="{14321B9D-4E9A-4630-9A9E-EC8F00C43C61}" type="parTrans" cxnId="{743F7877-2B97-44ED-8535-DBE6F50DD6F6}">
      <dgm:prSet/>
      <dgm:spPr/>
      <dgm:t>
        <a:bodyPr/>
        <a:lstStyle/>
        <a:p>
          <a:endParaRPr lang="en-GB"/>
        </a:p>
      </dgm:t>
    </dgm:pt>
    <dgm:pt modelId="{AAD7E14E-640B-49ED-8E2D-ACB7237D4218}" type="sibTrans" cxnId="{743F7877-2B97-44ED-8535-DBE6F50DD6F6}">
      <dgm:prSet/>
      <dgm:spPr/>
      <dgm:t>
        <a:bodyPr/>
        <a:lstStyle/>
        <a:p>
          <a:endParaRPr lang="en-GB"/>
        </a:p>
      </dgm:t>
    </dgm:pt>
    <dgm:pt modelId="{627EDDBD-8FE7-4E99-B20B-0EDE62765F29}">
      <dgm:prSet phldrT="[Text]"/>
      <dgm:spPr/>
      <dgm:t>
        <a:bodyPr/>
        <a:lstStyle/>
        <a:p>
          <a:r>
            <a:rPr lang="en-GB" b="0" dirty="0">
              <a:solidFill>
                <a:schemeClr val="bg1"/>
              </a:solidFill>
            </a:rPr>
            <a:t>Full infrastructure charges will be payable</a:t>
          </a:r>
          <a:endParaRPr lang="en-GB" b="0" dirty="0"/>
        </a:p>
      </dgm:t>
    </dgm:pt>
    <dgm:pt modelId="{C54FB6CC-FF27-4190-8D7A-4B5663221768}" type="parTrans" cxnId="{26EF3021-5FBC-4859-A451-FBC15CECDF73}">
      <dgm:prSet/>
      <dgm:spPr/>
      <dgm:t>
        <a:bodyPr/>
        <a:lstStyle/>
        <a:p>
          <a:endParaRPr lang="en-GB"/>
        </a:p>
      </dgm:t>
    </dgm:pt>
    <dgm:pt modelId="{99CF3F79-746C-4A39-907D-C85018DE25EA}" type="sibTrans" cxnId="{26EF3021-5FBC-4859-A451-FBC15CECDF73}">
      <dgm:prSet/>
      <dgm:spPr/>
      <dgm:t>
        <a:bodyPr/>
        <a:lstStyle/>
        <a:p>
          <a:endParaRPr lang="en-GB"/>
        </a:p>
      </dgm:t>
    </dgm:pt>
    <dgm:pt modelId="{BDC702A9-68CC-445B-B034-7C5AF7A43BC7}">
      <dgm:prSet phldrT="[Text]"/>
      <dgm:spPr/>
      <dgm:t>
        <a:bodyPr/>
        <a:lstStyle/>
        <a:p>
          <a:r>
            <a:rPr lang="en-GB" dirty="0">
              <a:solidFill>
                <a:schemeClr val="bg1"/>
              </a:solidFill>
            </a:rPr>
            <a:t>You will need to evidence via a form hosted on VYN eligibility for each property on the scheme</a:t>
          </a:r>
          <a:endParaRPr lang="en-GB" dirty="0"/>
        </a:p>
      </dgm:t>
    </dgm:pt>
    <dgm:pt modelId="{0F383FAF-D514-4625-B27D-0FA3DD483441}" type="parTrans" cxnId="{9E0BD7DE-28BD-4CE2-9705-6E95972366B3}">
      <dgm:prSet/>
      <dgm:spPr/>
      <dgm:t>
        <a:bodyPr/>
        <a:lstStyle/>
        <a:p>
          <a:endParaRPr lang="en-GB"/>
        </a:p>
      </dgm:t>
    </dgm:pt>
    <dgm:pt modelId="{39C87F54-FADF-4AE4-9C39-8A214EF9EB33}" type="sibTrans" cxnId="{9E0BD7DE-28BD-4CE2-9705-6E95972366B3}">
      <dgm:prSet/>
      <dgm:spPr/>
      <dgm:t>
        <a:bodyPr/>
        <a:lstStyle/>
        <a:p>
          <a:endParaRPr lang="en-GB"/>
        </a:p>
      </dgm:t>
    </dgm:pt>
    <dgm:pt modelId="{3A120C1E-95E9-405E-90B5-6F086F3BDD6A}">
      <dgm:prSet/>
      <dgm:spPr/>
      <dgm:t>
        <a:bodyPr/>
        <a:lstStyle/>
        <a:p>
          <a:r>
            <a:rPr lang="en-GB" b="0" dirty="0">
              <a:solidFill>
                <a:schemeClr val="bg1"/>
              </a:solidFill>
            </a:rPr>
            <a:t>Environmental incentives will be paid to the Developer once evidence has been verified</a:t>
          </a:r>
        </a:p>
      </dgm:t>
    </dgm:pt>
    <dgm:pt modelId="{FD441275-1ADD-4026-952A-6FB28BF6087E}" type="parTrans" cxnId="{85E60B73-2147-403A-A2F8-F695E21F217B}">
      <dgm:prSet/>
      <dgm:spPr/>
      <dgm:t>
        <a:bodyPr/>
        <a:lstStyle/>
        <a:p>
          <a:endParaRPr lang="en-GB"/>
        </a:p>
      </dgm:t>
    </dgm:pt>
    <dgm:pt modelId="{277D1790-82CD-47E9-93EE-A5540FDED2DD}" type="sibTrans" cxnId="{85E60B73-2147-403A-A2F8-F695E21F217B}">
      <dgm:prSet/>
      <dgm:spPr/>
      <dgm:t>
        <a:bodyPr/>
        <a:lstStyle/>
        <a:p>
          <a:endParaRPr lang="en-GB"/>
        </a:p>
      </dgm:t>
    </dgm:pt>
    <dgm:pt modelId="{53DDB2E5-AE43-4E21-9AD7-7A180B7AE33B}">
      <dgm:prSet/>
      <dgm:spPr/>
      <dgm:t>
        <a:bodyPr/>
        <a:lstStyle/>
        <a:p>
          <a:r>
            <a:rPr lang="en-GB" b="0" dirty="0">
              <a:solidFill>
                <a:schemeClr val="bg1"/>
              </a:solidFill>
            </a:rPr>
            <a:t>We will continue with our current audits</a:t>
          </a:r>
        </a:p>
      </dgm:t>
    </dgm:pt>
    <dgm:pt modelId="{42E2628E-3DD4-4851-A6D1-4D8FA8B456CA}" type="parTrans" cxnId="{C8BE4CE1-DAE2-4D87-A2E1-0CDA069624A4}">
      <dgm:prSet/>
      <dgm:spPr/>
      <dgm:t>
        <a:bodyPr/>
        <a:lstStyle/>
        <a:p>
          <a:endParaRPr lang="en-GB"/>
        </a:p>
      </dgm:t>
    </dgm:pt>
    <dgm:pt modelId="{3475D403-E4ED-4F3C-BAFF-F962C46A92A0}" type="sibTrans" cxnId="{C8BE4CE1-DAE2-4D87-A2E1-0CDA069624A4}">
      <dgm:prSet/>
      <dgm:spPr/>
      <dgm:t>
        <a:bodyPr/>
        <a:lstStyle/>
        <a:p>
          <a:endParaRPr lang="en-GB"/>
        </a:p>
      </dgm:t>
    </dgm:pt>
    <dgm:pt modelId="{2A52A2B4-17A2-4D48-BE68-74FB22C94C0E}">
      <dgm:prSet/>
      <dgm:spPr/>
      <dgm:t>
        <a:bodyPr/>
        <a:lstStyle/>
        <a:p>
          <a:r>
            <a:rPr lang="en-GB" b="0" dirty="0">
              <a:solidFill>
                <a:schemeClr val="bg1"/>
              </a:solidFill>
            </a:rPr>
            <a:t>Schemes signed up to prior to 1 April 24 will not be eligible for the new scheme but will continue on the current scheme</a:t>
          </a:r>
        </a:p>
      </dgm:t>
    </dgm:pt>
    <dgm:pt modelId="{DE0FD494-8D76-411E-A8C5-DDE0B9998E65}" type="parTrans" cxnId="{994F0158-E02F-4C47-BF03-D9F5166AB01D}">
      <dgm:prSet/>
      <dgm:spPr/>
      <dgm:t>
        <a:bodyPr/>
        <a:lstStyle/>
        <a:p>
          <a:endParaRPr lang="en-GB"/>
        </a:p>
      </dgm:t>
    </dgm:pt>
    <dgm:pt modelId="{D7006C44-BAC5-4EC5-88DF-C08DAF8815F3}" type="sibTrans" cxnId="{994F0158-E02F-4C47-BF03-D9F5166AB01D}">
      <dgm:prSet/>
      <dgm:spPr/>
      <dgm:t>
        <a:bodyPr/>
        <a:lstStyle/>
        <a:p>
          <a:endParaRPr lang="en-GB"/>
        </a:p>
      </dgm:t>
    </dgm:pt>
    <dgm:pt modelId="{D72E3AA6-FA8B-489D-9A4B-A306993E5C92}" type="pres">
      <dgm:prSet presAssocID="{21F5DA31-926A-4D4A-9656-EAB39CB85FEE}" presName="CompostProcess" presStyleCnt="0">
        <dgm:presLayoutVars>
          <dgm:dir/>
          <dgm:resizeHandles val="exact"/>
        </dgm:presLayoutVars>
      </dgm:prSet>
      <dgm:spPr/>
      <dgm:t>
        <a:bodyPr/>
        <a:lstStyle/>
        <a:p>
          <a:endParaRPr lang="en-GB"/>
        </a:p>
      </dgm:t>
    </dgm:pt>
    <dgm:pt modelId="{09135B75-8501-43BD-8DCF-1FB208BF14CE}" type="pres">
      <dgm:prSet presAssocID="{21F5DA31-926A-4D4A-9656-EAB39CB85FEE}" presName="arrow" presStyleLbl="bgShp" presStyleIdx="0" presStyleCnt="1" custScaleX="113301"/>
      <dgm:spPr>
        <a:solidFill>
          <a:schemeClr val="bg1">
            <a:lumMod val="75000"/>
          </a:schemeClr>
        </a:solidFill>
      </dgm:spPr>
    </dgm:pt>
    <dgm:pt modelId="{8C868013-8485-4DBA-A673-AEF85C1DD2D8}" type="pres">
      <dgm:prSet presAssocID="{21F5DA31-926A-4D4A-9656-EAB39CB85FEE}" presName="linearProcess" presStyleCnt="0"/>
      <dgm:spPr/>
    </dgm:pt>
    <dgm:pt modelId="{E9C9B927-C3A8-4305-A004-3C0471DE1CE9}" type="pres">
      <dgm:prSet presAssocID="{4FE6DA42-62B6-473F-B231-7B9CD969BC6F}" presName="textNode" presStyleLbl="node1" presStyleIdx="0" presStyleCnt="6">
        <dgm:presLayoutVars>
          <dgm:bulletEnabled val="1"/>
        </dgm:presLayoutVars>
      </dgm:prSet>
      <dgm:spPr/>
      <dgm:t>
        <a:bodyPr/>
        <a:lstStyle/>
        <a:p>
          <a:endParaRPr lang="en-GB"/>
        </a:p>
      </dgm:t>
    </dgm:pt>
    <dgm:pt modelId="{FDA56D8B-12F7-4BBF-9472-3DD3B53911CF}" type="pres">
      <dgm:prSet presAssocID="{AAD7E14E-640B-49ED-8E2D-ACB7237D4218}" presName="sibTrans" presStyleCnt="0"/>
      <dgm:spPr/>
    </dgm:pt>
    <dgm:pt modelId="{811CEA05-1D71-4819-8AC7-E54A31DFA6E0}" type="pres">
      <dgm:prSet presAssocID="{627EDDBD-8FE7-4E99-B20B-0EDE62765F29}" presName="textNode" presStyleLbl="node1" presStyleIdx="1" presStyleCnt="6">
        <dgm:presLayoutVars>
          <dgm:bulletEnabled val="1"/>
        </dgm:presLayoutVars>
      </dgm:prSet>
      <dgm:spPr/>
      <dgm:t>
        <a:bodyPr/>
        <a:lstStyle/>
        <a:p>
          <a:endParaRPr lang="en-GB"/>
        </a:p>
      </dgm:t>
    </dgm:pt>
    <dgm:pt modelId="{B53753CE-2887-45E7-9ACA-16AC7B26438C}" type="pres">
      <dgm:prSet presAssocID="{99CF3F79-746C-4A39-907D-C85018DE25EA}" presName="sibTrans" presStyleCnt="0"/>
      <dgm:spPr/>
    </dgm:pt>
    <dgm:pt modelId="{E3B73359-026E-47A9-8CFD-F2679570F9AB}" type="pres">
      <dgm:prSet presAssocID="{BDC702A9-68CC-445B-B034-7C5AF7A43BC7}" presName="textNode" presStyleLbl="node1" presStyleIdx="2" presStyleCnt="6">
        <dgm:presLayoutVars>
          <dgm:bulletEnabled val="1"/>
        </dgm:presLayoutVars>
      </dgm:prSet>
      <dgm:spPr/>
      <dgm:t>
        <a:bodyPr/>
        <a:lstStyle/>
        <a:p>
          <a:endParaRPr lang="en-GB"/>
        </a:p>
      </dgm:t>
    </dgm:pt>
    <dgm:pt modelId="{2023762F-7122-4EE2-A4D5-3B7CC848E82F}" type="pres">
      <dgm:prSet presAssocID="{39C87F54-FADF-4AE4-9C39-8A214EF9EB33}" presName="sibTrans" presStyleCnt="0"/>
      <dgm:spPr/>
    </dgm:pt>
    <dgm:pt modelId="{3DEC5020-B7A3-465E-9FA8-38ED74D336BF}" type="pres">
      <dgm:prSet presAssocID="{3A120C1E-95E9-405E-90B5-6F086F3BDD6A}" presName="textNode" presStyleLbl="node1" presStyleIdx="3" presStyleCnt="6">
        <dgm:presLayoutVars>
          <dgm:bulletEnabled val="1"/>
        </dgm:presLayoutVars>
      </dgm:prSet>
      <dgm:spPr/>
      <dgm:t>
        <a:bodyPr/>
        <a:lstStyle/>
        <a:p>
          <a:endParaRPr lang="en-GB"/>
        </a:p>
      </dgm:t>
    </dgm:pt>
    <dgm:pt modelId="{77D9C3CA-6101-4984-869B-65CE35056743}" type="pres">
      <dgm:prSet presAssocID="{277D1790-82CD-47E9-93EE-A5540FDED2DD}" presName="sibTrans" presStyleCnt="0"/>
      <dgm:spPr/>
    </dgm:pt>
    <dgm:pt modelId="{A1D859F7-6DD3-427D-A8FF-C47937BC3519}" type="pres">
      <dgm:prSet presAssocID="{53DDB2E5-AE43-4E21-9AD7-7A180B7AE33B}" presName="textNode" presStyleLbl="node1" presStyleIdx="4" presStyleCnt="6">
        <dgm:presLayoutVars>
          <dgm:bulletEnabled val="1"/>
        </dgm:presLayoutVars>
      </dgm:prSet>
      <dgm:spPr/>
      <dgm:t>
        <a:bodyPr/>
        <a:lstStyle/>
        <a:p>
          <a:endParaRPr lang="en-GB"/>
        </a:p>
      </dgm:t>
    </dgm:pt>
    <dgm:pt modelId="{10DB4799-060C-4E20-B41B-1A19DD337E46}" type="pres">
      <dgm:prSet presAssocID="{3475D403-E4ED-4F3C-BAFF-F962C46A92A0}" presName="sibTrans" presStyleCnt="0"/>
      <dgm:spPr/>
    </dgm:pt>
    <dgm:pt modelId="{4712F33E-9024-4762-AA09-4E488479887C}" type="pres">
      <dgm:prSet presAssocID="{2A52A2B4-17A2-4D48-BE68-74FB22C94C0E}" presName="textNode" presStyleLbl="node1" presStyleIdx="5" presStyleCnt="6">
        <dgm:presLayoutVars>
          <dgm:bulletEnabled val="1"/>
        </dgm:presLayoutVars>
      </dgm:prSet>
      <dgm:spPr/>
      <dgm:t>
        <a:bodyPr/>
        <a:lstStyle/>
        <a:p>
          <a:endParaRPr lang="en-GB"/>
        </a:p>
      </dgm:t>
    </dgm:pt>
  </dgm:ptLst>
  <dgm:cxnLst>
    <dgm:cxn modelId="{C8BE4CE1-DAE2-4D87-A2E1-0CDA069624A4}" srcId="{21F5DA31-926A-4D4A-9656-EAB39CB85FEE}" destId="{53DDB2E5-AE43-4E21-9AD7-7A180B7AE33B}" srcOrd="4" destOrd="0" parTransId="{42E2628E-3DD4-4851-A6D1-4D8FA8B456CA}" sibTransId="{3475D403-E4ED-4F3C-BAFF-F962C46A92A0}"/>
    <dgm:cxn modelId="{BC58B797-13D6-468F-B019-02DA797DFFF7}" type="presOf" srcId="{2A52A2B4-17A2-4D48-BE68-74FB22C94C0E}" destId="{4712F33E-9024-4762-AA09-4E488479887C}" srcOrd="0" destOrd="0" presId="urn:microsoft.com/office/officeart/2005/8/layout/hProcess9"/>
    <dgm:cxn modelId="{FFAD9B79-6E82-4CB2-84CD-8E3488DAC3CF}" type="presOf" srcId="{3A120C1E-95E9-405E-90B5-6F086F3BDD6A}" destId="{3DEC5020-B7A3-465E-9FA8-38ED74D336BF}" srcOrd="0" destOrd="0" presId="urn:microsoft.com/office/officeart/2005/8/layout/hProcess9"/>
    <dgm:cxn modelId="{2A94D894-8755-4BF5-960A-9B1C73A4A4B6}" type="presOf" srcId="{627EDDBD-8FE7-4E99-B20B-0EDE62765F29}" destId="{811CEA05-1D71-4819-8AC7-E54A31DFA6E0}" srcOrd="0" destOrd="0" presId="urn:microsoft.com/office/officeart/2005/8/layout/hProcess9"/>
    <dgm:cxn modelId="{743F7877-2B97-44ED-8535-DBE6F50DD6F6}" srcId="{21F5DA31-926A-4D4A-9656-EAB39CB85FEE}" destId="{4FE6DA42-62B6-473F-B231-7B9CD969BC6F}" srcOrd="0" destOrd="0" parTransId="{14321B9D-4E9A-4630-9A9E-EC8F00C43C61}" sibTransId="{AAD7E14E-640B-49ED-8E2D-ACB7237D4218}"/>
    <dgm:cxn modelId="{B7012663-FC52-4FC3-8F15-987DFE113045}" type="presOf" srcId="{53DDB2E5-AE43-4E21-9AD7-7A180B7AE33B}" destId="{A1D859F7-6DD3-427D-A8FF-C47937BC3519}" srcOrd="0" destOrd="0" presId="urn:microsoft.com/office/officeart/2005/8/layout/hProcess9"/>
    <dgm:cxn modelId="{9D488511-8026-488C-B64A-2EB231BD7B84}" type="presOf" srcId="{21F5DA31-926A-4D4A-9656-EAB39CB85FEE}" destId="{D72E3AA6-FA8B-489D-9A4B-A306993E5C92}" srcOrd="0" destOrd="0" presId="urn:microsoft.com/office/officeart/2005/8/layout/hProcess9"/>
    <dgm:cxn modelId="{125F19BC-77F1-4DC4-A909-5058E9817AA9}" type="presOf" srcId="{BDC702A9-68CC-445B-B034-7C5AF7A43BC7}" destId="{E3B73359-026E-47A9-8CFD-F2679570F9AB}" srcOrd="0" destOrd="0" presId="urn:microsoft.com/office/officeart/2005/8/layout/hProcess9"/>
    <dgm:cxn modelId="{26EF3021-5FBC-4859-A451-FBC15CECDF73}" srcId="{21F5DA31-926A-4D4A-9656-EAB39CB85FEE}" destId="{627EDDBD-8FE7-4E99-B20B-0EDE62765F29}" srcOrd="1" destOrd="0" parTransId="{C54FB6CC-FF27-4190-8D7A-4B5663221768}" sibTransId="{99CF3F79-746C-4A39-907D-C85018DE25EA}"/>
    <dgm:cxn modelId="{9E0BD7DE-28BD-4CE2-9705-6E95972366B3}" srcId="{21F5DA31-926A-4D4A-9656-EAB39CB85FEE}" destId="{BDC702A9-68CC-445B-B034-7C5AF7A43BC7}" srcOrd="2" destOrd="0" parTransId="{0F383FAF-D514-4625-B27D-0FA3DD483441}" sibTransId="{39C87F54-FADF-4AE4-9C39-8A214EF9EB33}"/>
    <dgm:cxn modelId="{85E60B73-2147-403A-A2F8-F695E21F217B}" srcId="{21F5DA31-926A-4D4A-9656-EAB39CB85FEE}" destId="{3A120C1E-95E9-405E-90B5-6F086F3BDD6A}" srcOrd="3" destOrd="0" parTransId="{FD441275-1ADD-4026-952A-6FB28BF6087E}" sibTransId="{277D1790-82CD-47E9-93EE-A5540FDED2DD}"/>
    <dgm:cxn modelId="{F4D65D71-493B-4F88-9EAA-A2185D5FCDB5}" type="presOf" srcId="{4FE6DA42-62B6-473F-B231-7B9CD969BC6F}" destId="{E9C9B927-C3A8-4305-A004-3C0471DE1CE9}" srcOrd="0" destOrd="0" presId="urn:microsoft.com/office/officeart/2005/8/layout/hProcess9"/>
    <dgm:cxn modelId="{994F0158-E02F-4C47-BF03-D9F5166AB01D}" srcId="{21F5DA31-926A-4D4A-9656-EAB39CB85FEE}" destId="{2A52A2B4-17A2-4D48-BE68-74FB22C94C0E}" srcOrd="5" destOrd="0" parTransId="{DE0FD494-8D76-411E-A8C5-DDE0B9998E65}" sibTransId="{D7006C44-BAC5-4EC5-88DF-C08DAF8815F3}"/>
    <dgm:cxn modelId="{3353A925-7A15-4B20-BA4B-507AB73AF38D}" type="presParOf" srcId="{D72E3AA6-FA8B-489D-9A4B-A306993E5C92}" destId="{09135B75-8501-43BD-8DCF-1FB208BF14CE}" srcOrd="0" destOrd="0" presId="urn:microsoft.com/office/officeart/2005/8/layout/hProcess9"/>
    <dgm:cxn modelId="{EBA49612-B143-4E10-B2D4-9AFB841F678E}" type="presParOf" srcId="{D72E3AA6-FA8B-489D-9A4B-A306993E5C92}" destId="{8C868013-8485-4DBA-A673-AEF85C1DD2D8}" srcOrd="1" destOrd="0" presId="urn:microsoft.com/office/officeart/2005/8/layout/hProcess9"/>
    <dgm:cxn modelId="{D91902EC-A27D-4A23-9BFB-CCD5F11FBCA4}" type="presParOf" srcId="{8C868013-8485-4DBA-A673-AEF85C1DD2D8}" destId="{E9C9B927-C3A8-4305-A004-3C0471DE1CE9}" srcOrd="0" destOrd="0" presId="urn:microsoft.com/office/officeart/2005/8/layout/hProcess9"/>
    <dgm:cxn modelId="{68B15608-A2B7-4EF5-A189-E7FCDB9ECBCF}" type="presParOf" srcId="{8C868013-8485-4DBA-A673-AEF85C1DD2D8}" destId="{FDA56D8B-12F7-4BBF-9472-3DD3B53911CF}" srcOrd="1" destOrd="0" presId="urn:microsoft.com/office/officeart/2005/8/layout/hProcess9"/>
    <dgm:cxn modelId="{E917F55F-7B70-4523-88B8-DA45F7352209}" type="presParOf" srcId="{8C868013-8485-4DBA-A673-AEF85C1DD2D8}" destId="{811CEA05-1D71-4819-8AC7-E54A31DFA6E0}" srcOrd="2" destOrd="0" presId="urn:microsoft.com/office/officeart/2005/8/layout/hProcess9"/>
    <dgm:cxn modelId="{31DF7EB4-9B5E-469B-8CA9-A6BAADECF31D}" type="presParOf" srcId="{8C868013-8485-4DBA-A673-AEF85C1DD2D8}" destId="{B53753CE-2887-45E7-9ACA-16AC7B26438C}" srcOrd="3" destOrd="0" presId="urn:microsoft.com/office/officeart/2005/8/layout/hProcess9"/>
    <dgm:cxn modelId="{6E345641-9D7E-496E-8EFC-7DBC146AAF6B}" type="presParOf" srcId="{8C868013-8485-4DBA-A673-AEF85C1DD2D8}" destId="{E3B73359-026E-47A9-8CFD-F2679570F9AB}" srcOrd="4" destOrd="0" presId="urn:microsoft.com/office/officeart/2005/8/layout/hProcess9"/>
    <dgm:cxn modelId="{AE5ED727-81CC-48D4-88B8-606E27E0CDD7}" type="presParOf" srcId="{8C868013-8485-4DBA-A673-AEF85C1DD2D8}" destId="{2023762F-7122-4EE2-A4D5-3B7CC848E82F}" srcOrd="5" destOrd="0" presId="urn:microsoft.com/office/officeart/2005/8/layout/hProcess9"/>
    <dgm:cxn modelId="{8FE3B5A9-E96C-415C-80B3-C2B5948DACB1}" type="presParOf" srcId="{8C868013-8485-4DBA-A673-AEF85C1DD2D8}" destId="{3DEC5020-B7A3-465E-9FA8-38ED74D336BF}" srcOrd="6" destOrd="0" presId="urn:microsoft.com/office/officeart/2005/8/layout/hProcess9"/>
    <dgm:cxn modelId="{B5408A80-4E95-4C81-A64A-A2CAD2B6FF92}" type="presParOf" srcId="{8C868013-8485-4DBA-A673-AEF85C1DD2D8}" destId="{77D9C3CA-6101-4984-869B-65CE35056743}" srcOrd="7" destOrd="0" presId="urn:microsoft.com/office/officeart/2005/8/layout/hProcess9"/>
    <dgm:cxn modelId="{C0BE5BB0-13C1-46AB-827B-C80A52A98637}" type="presParOf" srcId="{8C868013-8485-4DBA-A673-AEF85C1DD2D8}" destId="{A1D859F7-6DD3-427D-A8FF-C47937BC3519}" srcOrd="8" destOrd="0" presId="urn:microsoft.com/office/officeart/2005/8/layout/hProcess9"/>
    <dgm:cxn modelId="{FAD79E80-7AD6-4DDE-92F8-B9F61F51B2B8}" type="presParOf" srcId="{8C868013-8485-4DBA-A673-AEF85C1DD2D8}" destId="{10DB4799-060C-4E20-B41B-1A19DD337E46}" srcOrd="9" destOrd="0" presId="urn:microsoft.com/office/officeart/2005/8/layout/hProcess9"/>
    <dgm:cxn modelId="{CFF3FE93-C2A8-4EE2-AF18-8605B7488C30}" type="presParOf" srcId="{8C868013-8485-4DBA-A673-AEF85C1DD2D8}" destId="{4712F33E-9024-4762-AA09-4E488479887C}"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1010" tIns="45505" rIns="91010" bIns="45505" rtlCol="0"/>
          <a:lstStyle>
            <a:lvl1pPr algn="l">
              <a:defRPr sz="1200"/>
            </a:lvl1pPr>
          </a:lstStyle>
          <a:p>
            <a:endParaRPr lang="en-GB" dirty="0"/>
          </a:p>
        </p:txBody>
      </p:sp>
      <p:sp>
        <p:nvSpPr>
          <p:cNvPr id="3" name="Date Placeholder 2"/>
          <p:cNvSpPr>
            <a:spLocks noGrp="1"/>
          </p:cNvSpPr>
          <p:nvPr>
            <p:ph type="dt" sz="quarter" idx="1"/>
          </p:nvPr>
        </p:nvSpPr>
        <p:spPr>
          <a:xfrm>
            <a:off x="3776946" y="0"/>
            <a:ext cx="2890568" cy="489502"/>
          </a:xfrm>
          <a:prstGeom prst="rect">
            <a:avLst/>
          </a:prstGeom>
        </p:spPr>
        <p:txBody>
          <a:bodyPr vert="horz" lIns="91010" tIns="45505" rIns="91010" bIns="45505" rtlCol="0"/>
          <a:lstStyle>
            <a:lvl1pPr algn="r">
              <a:defRPr sz="1200"/>
            </a:lvl1pPr>
          </a:lstStyle>
          <a:p>
            <a:fld id="{275356E4-C896-40A3-975D-2AF7B7C7E99F}" type="datetimeFigureOut">
              <a:rPr lang="en-GB" smtClean="0"/>
              <a:t>16/10/2023</a:t>
            </a:fld>
            <a:endParaRPr lang="en-GB" dirty="0"/>
          </a:p>
        </p:txBody>
      </p:sp>
      <p:sp>
        <p:nvSpPr>
          <p:cNvPr id="4" name="Footer Placeholder 3"/>
          <p:cNvSpPr>
            <a:spLocks noGrp="1"/>
          </p:cNvSpPr>
          <p:nvPr>
            <p:ph type="ftr" sz="quarter" idx="2"/>
          </p:nvPr>
        </p:nvSpPr>
        <p:spPr>
          <a:xfrm>
            <a:off x="0" y="9264098"/>
            <a:ext cx="2890568" cy="489502"/>
          </a:xfrm>
          <a:prstGeom prst="rect">
            <a:avLst/>
          </a:prstGeom>
        </p:spPr>
        <p:txBody>
          <a:bodyPr vert="horz" lIns="91010" tIns="45505" rIns="91010" bIns="4550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946" y="9264098"/>
            <a:ext cx="2890568" cy="489502"/>
          </a:xfrm>
          <a:prstGeom prst="rect">
            <a:avLst/>
          </a:prstGeom>
        </p:spPr>
        <p:txBody>
          <a:bodyPr vert="horz" lIns="91010" tIns="45505" rIns="91010" bIns="45505" rtlCol="0" anchor="b"/>
          <a:lstStyle>
            <a:lvl1pPr algn="r">
              <a:defRPr sz="1200"/>
            </a:lvl1pPr>
          </a:lstStyle>
          <a:p>
            <a:fld id="{9A54A15A-825A-4B99-B896-ACBABCB31B20}" type="slidenum">
              <a:rPr lang="en-GB" smtClean="0"/>
              <a:t>‹#›</a:t>
            </a:fld>
            <a:endParaRPr lang="en-GB" dirty="0"/>
          </a:p>
        </p:txBody>
      </p:sp>
    </p:spTree>
    <p:extLst>
      <p:ext uri="{BB962C8B-B14F-4D97-AF65-F5344CB8AC3E}">
        <p14:creationId xmlns:p14="http://schemas.microsoft.com/office/powerpoint/2010/main" val="553914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1010" tIns="45505" rIns="91010" bIns="45505" rtlCol="0"/>
          <a:lstStyle>
            <a:lvl1pPr algn="l">
              <a:defRPr sz="1200"/>
            </a:lvl1pPr>
          </a:lstStyle>
          <a:p>
            <a:endParaRPr lang="en-GB" dirty="0"/>
          </a:p>
        </p:txBody>
      </p:sp>
      <p:sp>
        <p:nvSpPr>
          <p:cNvPr id="3" name="Date Placeholder 2"/>
          <p:cNvSpPr>
            <a:spLocks noGrp="1"/>
          </p:cNvSpPr>
          <p:nvPr>
            <p:ph type="dt" idx="1"/>
          </p:nvPr>
        </p:nvSpPr>
        <p:spPr>
          <a:xfrm>
            <a:off x="3776946" y="0"/>
            <a:ext cx="2890568" cy="489502"/>
          </a:xfrm>
          <a:prstGeom prst="rect">
            <a:avLst/>
          </a:prstGeom>
        </p:spPr>
        <p:txBody>
          <a:bodyPr vert="horz" lIns="91010" tIns="45505" rIns="91010" bIns="45505" rtlCol="0"/>
          <a:lstStyle>
            <a:lvl1pPr algn="r">
              <a:defRPr sz="1200"/>
            </a:lvl1pPr>
          </a:lstStyle>
          <a:p>
            <a:fld id="{D2372A65-0AA5-4A61-91E9-7234385FC4E8}" type="datetimeFigureOut">
              <a:rPr lang="en-GB" smtClean="0"/>
              <a:t>16/10/2023</a:t>
            </a:fld>
            <a:endParaRPr lang="en-GB" dirty="0"/>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010" tIns="45505" rIns="91010" bIns="45505" rtlCol="0" anchor="ctr"/>
          <a:lstStyle/>
          <a:p>
            <a:endParaRPr lang="en-GB" dirty="0"/>
          </a:p>
        </p:txBody>
      </p:sp>
      <p:sp>
        <p:nvSpPr>
          <p:cNvPr id="5" name="Notes Placeholder 4"/>
          <p:cNvSpPr>
            <a:spLocks noGrp="1"/>
          </p:cNvSpPr>
          <p:nvPr>
            <p:ph type="body" sz="quarter" idx="3"/>
          </p:nvPr>
        </p:nvSpPr>
        <p:spPr>
          <a:xfrm>
            <a:off x="667539" y="4693831"/>
            <a:ext cx="5334011" cy="3839975"/>
          </a:xfrm>
          <a:prstGeom prst="rect">
            <a:avLst/>
          </a:prstGeom>
        </p:spPr>
        <p:txBody>
          <a:bodyPr vert="horz" lIns="91010" tIns="45505" rIns="91010" bIns="455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098"/>
            <a:ext cx="2890568" cy="489502"/>
          </a:xfrm>
          <a:prstGeom prst="rect">
            <a:avLst/>
          </a:prstGeom>
        </p:spPr>
        <p:txBody>
          <a:bodyPr vert="horz" lIns="91010" tIns="45505" rIns="91010" bIns="455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6946" y="9264098"/>
            <a:ext cx="2890568" cy="489502"/>
          </a:xfrm>
          <a:prstGeom prst="rect">
            <a:avLst/>
          </a:prstGeom>
        </p:spPr>
        <p:txBody>
          <a:bodyPr vert="horz" lIns="91010" tIns="45505" rIns="91010" bIns="45505" rtlCol="0" anchor="b"/>
          <a:lstStyle>
            <a:lvl1pPr algn="r">
              <a:defRPr sz="1200"/>
            </a:lvl1pPr>
          </a:lstStyle>
          <a:p>
            <a:fld id="{6EB693D3-5CB5-4C3B-AC3B-BFFFA3CCC486}" type="slidenum">
              <a:rPr lang="en-GB" smtClean="0"/>
              <a:t>‹#›</a:t>
            </a:fld>
            <a:endParaRPr lang="en-GB" dirty="0"/>
          </a:p>
        </p:txBody>
      </p:sp>
    </p:spTree>
    <p:extLst>
      <p:ext uri="{BB962C8B-B14F-4D97-AF65-F5344CB8AC3E}">
        <p14:creationId xmlns:p14="http://schemas.microsoft.com/office/powerpoint/2010/main" val="351105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2</a:t>
            </a:fld>
            <a:endParaRPr lang="en-GB" dirty="0"/>
          </a:p>
        </p:txBody>
      </p:sp>
    </p:spTree>
    <p:extLst>
      <p:ext uri="{BB962C8B-B14F-4D97-AF65-F5344CB8AC3E}">
        <p14:creationId xmlns:p14="http://schemas.microsoft.com/office/powerpoint/2010/main" val="228606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12</a:t>
            </a:fld>
            <a:endParaRPr lang="en-GB" dirty="0"/>
          </a:p>
        </p:txBody>
      </p:sp>
    </p:spTree>
    <p:extLst>
      <p:ext uri="{BB962C8B-B14F-4D97-AF65-F5344CB8AC3E}">
        <p14:creationId xmlns:p14="http://schemas.microsoft.com/office/powerpoint/2010/main" val="259240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3</a:t>
            </a:fld>
            <a:endParaRPr lang="en-GB" dirty="0"/>
          </a:p>
        </p:txBody>
      </p:sp>
    </p:spTree>
    <p:extLst>
      <p:ext uri="{BB962C8B-B14F-4D97-AF65-F5344CB8AC3E}">
        <p14:creationId xmlns:p14="http://schemas.microsoft.com/office/powerpoint/2010/main" val="39269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5</a:t>
            </a:fld>
            <a:endParaRPr lang="en-GB" dirty="0"/>
          </a:p>
        </p:txBody>
      </p:sp>
    </p:spTree>
    <p:extLst>
      <p:ext uri="{BB962C8B-B14F-4D97-AF65-F5344CB8AC3E}">
        <p14:creationId xmlns:p14="http://schemas.microsoft.com/office/powerpoint/2010/main" val="20085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6</a:t>
            </a:fld>
            <a:endParaRPr lang="en-GB" dirty="0"/>
          </a:p>
        </p:txBody>
      </p:sp>
    </p:spTree>
    <p:extLst>
      <p:ext uri="{BB962C8B-B14F-4D97-AF65-F5344CB8AC3E}">
        <p14:creationId xmlns:p14="http://schemas.microsoft.com/office/powerpoint/2010/main" val="361793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7</a:t>
            </a:fld>
            <a:endParaRPr lang="en-GB" dirty="0"/>
          </a:p>
        </p:txBody>
      </p:sp>
    </p:spTree>
    <p:extLst>
      <p:ext uri="{BB962C8B-B14F-4D97-AF65-F5344CB8AC3E}">
        <p14:creationId xmlns:p14="http://schemas.microsoft.com/office/powerpoint/2010/main" val="37615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8</a:t>
            </a:fld>
            <a:endParaRPr lang="en-GB" dirty="0"/>
          </a:p>
        </p:txBody>
      </p:sp>
    </p:spTree>
    <p:extLst>
      <p:ext uri="{BB962C8B-B14F-4D97-AF65-F5344CB8AC3E}">
        <p14:creationId xmlns:p14="http://schemas.microsoft.com/office/powerpoint/2010/main" val="68261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9</a:t>
            </a:fld>
            <a:endParaRPr lang="en-GB" dirty="0"/>
          </a:p>
        </p:txBody>
      </p:sp>
    </p:spTree>
    <p:extLst>
      <p:ext uri="{BB962C8B-B14F-4D97-AF65-F5344CB8AC3E}">
        <p14:creationId xmlns:p14="http://schemas.microsoft.com/office/powerpoint/2010/main" val="127201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10</a:t>
            </a:fld>
            <a:endParaRPr lang="en-GB" dirty="0"/>
          </a:p>
        </p:txBody>
      </p:sp>
    </p:spTree>
    <p:extLst>
      <p:ext uri="{BB962C8B-B14F-4D97-AF65-F5344CB8AC3E}">
        <p14:creationId xmlns:p14="http://schemas.microsoft.com/office/powerpoint/2010/main" val="205092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693D3-5CB5-4C3B-AC3B-BFFFA3CCC486}" type="slidenum">
              <a:rPr lang="en-GB" smtClean="0"/>
              <a:t>11</a:t>
            </a:fld>
            <a:endParaRPr lang="en-GB" dirty="0"/>
          </a:p>
        </p:txBody>
      </p:sp>
    </p:spTree>
    <p:extLst>
      <p:ext uri="{BB962C8B-B14F-4D97-AF65-F5344CB8AC3E}">
        <p14:creationId xmlns:p14="http://schemas.microsoft.com/office/powerpoint/2010/main" val="3801724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10" name="Picture Placeholder 3"/>
          <p:cNvSpPr>
            <a:spLocks noGrp="1"/>
          </p:cNvSpPr>
          <p:nvPr>
            <p:ph type="pic" sz="quarter" idx="14" hasCustomPrompt="1"/>
          </p:nvPr>
        </p:nvSpPr>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2"/>
          </a:solidFill>
          <a:ln w="3175">
            <a:noFill/>
          </a:ln>
        </p:spPr>
        <p:txBody>
          <a:bodyPr wrap="square" lIns="90000" tIns="828000" bIns="457200" anchor="t">
            <a:noAutofit/>
          </a:bodyPr>
          <a:lstStyle>
            <a:lvl1pPr algn="ctr">
              <a:buNone/>
              <a:defRPr sz="1600" b="0" baseline="0">
                <a:solidFill>
                  <a:schemeClr val="tx1">
                    <a:lumMod val="50000"/>
                    <a:lumOff val="50000"/>
                  </a:schemeClr>
                </a:solidFill>
                <a:latin typeface="Calibri" panose="020F0502020204030204" pitchFamily="34" charset="0"/>
              </a:defRPr>
            </a:lvl1pPr>
          </a:lstStyle>
          <a:p>
            <a:r>
              <a:rPr lang="en-US" dirty="0"/>
              <a:t>Image holder – Drag image into slide</a:t>
            </a:r>
          </a:p>
        </p:txBody>
      </p:sp>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9096103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a:solidFill>
                  <a:srgbClr val="008542"/>
                </a:solidFill>
                <a:latin typeface="Calibri" panose="020F0502020204030204" pitchFamily="34" charset="0"/>
              </a:defRPr>
            </a:lvl1pPr>
          </a:lstStyle>
          <a:p>
            <a:r>
              <a:rPr lang="en-US" dirty="0"/>
              <a:t>Heading: 28pt</a:t>
            </a:r>
          </a:p>
        </p:txBody>
      </p:sp>
      <p:sp>
        <p:nvSpPr>
          <p:cNvPr id="18" name="Footer Placeholder 1"/>
          <p:cNvSpPr txBox="1">
            <a:spLocks/>
          </p:cNvSpPr>
          <p:nvPr/>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FFFFFF">
                    <a:lumMod val="50000"/>
                  </a:srgbClr>
                </a:solidFill>
                <a:latin typeface="Calibri" panose="020F0502020204030204" pitchFamily="34" charset="0"/>
              </a:rPr>
              <a:t>Copyright © United Utilities Water Limited 2019</a:t>
            </a:r>
            <a:endParaRPr lang="en-GB" sz="800" dirty="0">
              <a:solidFill>
                <a:srgbClr val="FFFFFF">
                  <a:lumMod val="50000"/>
                </a:srgbClr>
              </a:solidFill>
            </a:endParaRPr>
          </a:p>
        </p:txBody>
      </p:sp>
      <p:sp>
        <p:nvSpPr>
          <p:cNvPr id="19" name="Footer Placeholder 1"/>
          <p:cNvSpPr txBox="1">
            <a:spLocks/>
          </p:cNvSpPr>
          <p:nvPr/>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dirty="0">
              <a:solidFill>
                <a:srgbClr val="FFFFFF">
                  <a:lumMod val="50000"/>
                </a:srgbClr>
              </a:solidFill>
            </a:endParaRPr>
          </a:p>
        </p:txBody>
      </p:sp>
      <p:sp>
        <p:nvSpPr>
          <p:cNvPr id="8" name="Subtitle 2"/>
          <p:cNvSpPr>
            <a:spLocks noGrp="1"/>
          </p:cNvSpPr>
          <p:nvPr>
            <p:ph type="subTitle" idx="1" hasCustomPrompt="1"/>
          </p:nvPr>
        </p:nvSpPr>
        <p:spPr>
          <a:xfrm>
            <a:off x="762003" y="1026305"/>
            <a:ext cx="8551332" cy="339785"/>
          </a:xfrm>
          <a:prstGeom prst="rect">
            <a:avLst/>
          </a:prstGeom>
          <a:effectLst/>
        </p:spPr>
        <p:txBody>
          <a:bodyPr>
            <a:noAutofit/>
          </a:bodyPr>
          <a:lstStyle>
            <a:lvl1pPr marL="0" indent="0" algn="l">
              <a:buNone/>
              <a:defRPr sz="1800" b="1">
                <a:solidFill>
                  <a:srgbClr val="008542"/>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18pt</a:t>
            </a:r>
          </a:p>
        </p:txBody>
      </p:sp>
      <p:sp>
        <p:nvSpPr>
          <p:cNvPr id="6" name="Text Placeholder 5"/>
          <p:cNvSpPr>
            <a:spLocks noGrp="1"/>
          </p:cNvSpPr>
          <p:nvPr>
            <p:ph type="body" sz="quarter" idx="11" hasCustomPrompt="1"/>
          </p:nvPr>
        </p:nvSpPr>
        <p:spPr>
          <a:xfrm>
            <a:off x="762001" y="1676399"/>
            <a:ext cx="8551334" cy="4319287"/>
          </a:xfrm>
          <a:prstGeom prst="rect">
            <a:avLst/>
          </a:prstGeom>
        </p:spPr>
        <p:txBody>
          <a:bodyPr/>
          <a:lstStyle>
            <a:lvl1pPr marL="0" indent="0">
              <a:lnSpc>
                <a:spcPct val="100000"/>
              </a:lnSpc>
              <a:spcBef>
                <a:spcPts val="0"/>
              </a:spcBef>
              <a:buNone/>
              <a:defRPr sz="1600" baseline="0">
                <a:latin typeface="Calibri" panose="020F0502020204030204" pitchFamily="34" charset="0"/>
              </a:defRPr>
            </a:lvl1pPr>
          </a:lstStyle>
          <a:p>
            <a:pPr lvl="0"/>
            <a:r>
              <a:rPr lang="en-US" dirty="0"/>
              <a:t>Body: 16pt</a:t>
            </a:r>
          </a:p>
          <a:p>
            <a:pPr lvl="0"/>
            <a:r>
              <a:rPr lang="en-US" dirty="0"/>
              <a:t>(Only widen text box if necessary)</a:t>
            </a:r>
            <a:endParaRPr lang="en-GB" dirty="0"/>
          </a:p>
        </p:txBody>
      </p:sp>
    </p:spTree>
    <p:extLst>
      <p:ext uri="{BB962C8B-B14F-4D97-AF65-F5344CB8AC3E}">
        <p14:creationId xmlns:p14="http://schemas.microsoft.com/office/powerpoint/2010/main" val="287280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out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baseline="0">
                <a:solidFill>
                  <a:srgbClr val="008542"/>
                </a:solidFill>
                <a:latin typeface="Calibri" panose="020F0502020204030204" pitchFamily="34" charset="0"/>
              </a:defRPr>
            </a:lvl1pPr>
          </a:lstStyle>
          <a:p>
            <a:r>
              <a:rPr lang="en-US" dirty="0"/>
              <a:t>Heading: 28pt</a:t>
            </a:r>
          </a:p>
        </p:txBody>
      </p:sp>
      <p:sp>
        <p:nvSpPr>
          <p:cNvPr id="18" name="Footer Placeholder 1"/>
          <p:cNvSpPr txBox="1">
            <a:spLocks/>
          </p:cNvSpPr>
          <p:nvPr/>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FFFFFF">
                    <a:lumMod val="50000"/>
                  </a:srgbClr>
                </a:solidFill>
                <a:latin typeface="Calibri" panose="020F0502020204030204" pitchFamily="34" charset="0"/>
              </a:rPr>
              <a:t>Copyright © United Utilities Water Limited 2019</a:t>
            </a:r>
            <a:endParaRPr lang="en-GB" sz="800" dirty="0">
              <a:solidFill>
                <a:srgbClr val="FFFFFF">
                  <a:lumMod val="50000"/>
                </a:srgbClr>
              </a:solidFill>
            </a:endParaRPr>
          </a:p>
        </p:txBody>
      </p:sp>
      <p:sp>
        <p:nvSpPr>
          <p:cNvPr id="19" name="Footer Placeholder 1"/>
          <p:cNvSpPr txBox="1">
            <a:spLocks/>
          </p:cNvSpPr>
          <p:nvPr/>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dirty="0">
              <a:solidFill>
                <a:srgbClr val="FFFFFF">
                  <a:lumMod val="50000"/>
                </a:srgbClr>
              </a:solidFill>
            </a:endParaRPr>
          </a:p>
        </p:txBody>
      </p:sp>
      <p:sp>
        <p:nvSpPr>
          <p:cNvPr id="6" name="Text Placeholder 5"/>
          <p:cNvSpPr>
            <a:spLocks noGrp="1"/>
          </p:cNvSpPr>
          <p:nvPr>
            <p:ph type="body" sz="quarter" idx="11" hasCustomPrompt="1"/>
          </p:nvPr>
        </p:nvSpPr>
        <p:spPr>
          <a:xfrm>
            <a:off x="762001" y="1354667"/>
            <a:ext cx="8551334" cy="4641019"/>
          </a:xfrm>
          <a:prstGeom prst="rect">
            <a:avLst/>
          </a:prstGeom>
        </p:spPr>
        <p:txBody>
          <a:bodyPr/>
          <a:lstStyle>
            <a:lvl1pPr marL="0" indent="0">
              <a:lnSpc>
                <a:spcPct val="100000"/>
              </a:lnSpc>
              <a:spcBef>
                <a:spcPts val="0"/>
              </a:spcBef>
              <a:buNone/>
              <a:defRPr sz="1600" baseline="0">
                <a:latin typeface="Calibri" panose="020F0502020204030204" pitchFamily="34" charset="0"/>
              </a:defRPr>
            </a:lvl1pPr>
          </a:lstStyle>
          <a:p>
            <a:pPr lvl="0"/>
            <a:r>
              <a:rPr lang="en-US" dirty="0"/>
              <a:t>Body – 16pt</a:t>
            </a:r>
          </a:p>
          <a:p>
            <a:pPr lvl="0"/>
            <a:r>
              <a:rPr lang="en-US" dirty="0"/>
              <a:t>(Only widen text box if necessary)</a:t>
            </a:r>
            <a:endParaRPr lang="en-GB" dirty="0"/>
          </a:p>
        </p:txBody>
      </p:sp>
    </p:spTree>
    <p:extLst>
      <p:ext uri="{BB962C8B-B14F-4D97-AF65-F5344CB8AC3E}">
        <p14:creationId xmlns:p14="http://schemas.microsoft.com/office/powerpoint/2010/main" val="145902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2"/>
        </a:solidFill>
        <a:effectLst/>
      </p:bgPr>
    </p:bg>
    <p:spTree>
      <p:nvGrpSpPr>
        <p:cNvPr id="1" name=""/>
        <p:cNvGrpSpPr/>
        <p:nvPr/>
      </p:nvGrpSpPr>
      <p:grpSpPr>
        <a:xfrm>
          <a:off x="0" y="0"/>
          <a:ext cx="0" cy="0"/>
          <a:chOff x="0" y="0"/>
          <a:chExt cx="0" cy="0"/>
        </a:xfrm>
      </p:grpSpPr>
      <p:sp>
        <p:nvSpPr>
          <p:cNvPr id="17" name="Rectangle 16"/>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0"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latin typeface="Calibri" panose="020F0502020204030204" pitchFamily="34" charset="0"/>
              </a:defRPr>
            </a:lvl1pPr>
          </a:lstStyle>
          <a:p>
            <a:r>
              <a:rPr lang="en-US" dirty="0"/>
              <a:t>Divider slide title: 80pt</a:t>
            </a:r>
          </a:p>
        </p:txBody>
      </p:sp>
      <p:sp>
        <p:nvSpPr>
          <p:cNvPr id="21" name="Subtitle 2"/>
          <p:cNvSpPr>
            <a:spLocks noGrp="1"/>
          </p:cNvSpPr>
          <p:nvPr>
            <p:ph type="subTitle" idx="1" hasCustomPrompt="1"/>
          </p:nvPr>
        </p:nvSpPr>
        <p:spPr>
          <a:xfrm>
            <a:off x="1030819" y="3836432"/>
            <a:ext cx="9992783" cy="1368370"/>
          </a:xfrm>
          <a:prstGeom prst="rect">
            <a:avLst/>
          </a:prstGeom>
        </p:spPr>
        <p:txBody>
          <a:bodyPr anchor="t">
            <a:noAutofit/>
          </a:bodyPr>
          <a:lstStyle>
            <a:lvl1pPr marL="0" indent="0" algn="l">
              <a:buNone/>
              <a:defRPr sz="3200" b="1">
                <a:solidFill>
                  <a:schemeClr val="bg1"/>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if needed: 32pt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36571650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p:cSld name="1_Title slide ">
    <p:spTree>
      <p:nvGrpSpPr>
        <p:cNvPr id="1" name="Shape 11"/>
        <p:cNvGrpSpPr/>
        <p:nvPr/>
      </p:nvGrpSpPr>
      <p:grpSpPr>
        <a:xfrm>
          <a:off x="0" y="0"/>
          <a:ext cx="0" cy="0"/>
          <a:chOff x="0" y="0"/>
          <a:chExt cx="0" cy="0"/>
        </a:xfrm>
      </p:grpSpPr>
      <p:sp>
        <p:nvSpPr>
          <p:cNvPr id="12" name="Google Shape;12;p20"/>
          <p:cNvSpPr>
            <a:spLocks noGrp="1"/>
          </p:cNvSpPr>
          <p:nvPr>
            <p:ph type="pic" idx="2"/>
          </p:nvPr>
        </p:nvSpPr>
        <p:spPr>
          <a:xfrm>
            <a:off x="0" y="0"/>
            <a:ext cx="12192000" cy="6117355"/>
          </a:xfrm>
          <a:prstGeom prst="rect">
            <a:avLst/>
          </a:prstGeom>
          <a:solidFill>
            <a:schemeClr val="lt2"/>
          </a:solidFill>
          <a:ln>
            <a:noFill/>
          </a:ln>
        </p:spPr>
        <p:txBody>
          <a:bodyPr spcFirstLastPara="1" wrap="square" lIns="90000" tIns="828000" rIns="91425" bIns="457200" anchor="t" anchorCtr="0">
            <a:noAutofit/>
          </a:bodyPr>
          <a:lstStyle>
            <a:lvl1pPr marR="0" lvl="0" algn="ctr" rtl="0">
              <a:lnSpc>
                <a:spcPct val="90000"/>
              </a:lnSpc>
              <a:spcBef>
                <a:spcPts val="750"/>
              </a:spcBef>
              <a:spcAft>
                <a:spcPts val="0"/>
              </a:spcAft>
              <a:buClr>
                <a:srgbClr val="7F7F7F"/>
              </a:buClr>
              <a:buSzPts val="1600"/>
              <a:buFont typeface="Arial"/>
              <a:buNone/>
              <a:defRPr sz="1600" b="0" i="0" u="none" strike="noStrike" cap="none">
                <a:solidFill>
                  <a:srgbClr val="7F7F7F"/>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13" name="Google Shape;13;p20"/>
          <p:cNvSpPr/>
          <p:nvPr/>
        </p:nvSpPr>
        <p:spPr>
          <a:xfrm>
            <a:off x="0" y="6066000"/>
            <a:ext cx="12192000" cy="79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4" name="Google Shape;14;p20"/>
          <p:cNvSpPr txBox="1">
            <a:spLocks noGrp="1"/>
          </p:cNvSpPr>
          <p:nvPr>
            <p:ph type="ctrTitle"/>
          </p:nvPr>
        </p:nvSpPr>
        <p:spPr>
          <a:xfrm>
            <a:off x="1030819" y="1117600"/>
            <a:ext cx="9992783" cy="2604627"/>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lt1"/>
              </a:buClr>
              <a:buSzPts val="8000"/>
              <a:buFont typeface="Calibri"/>
              <a:buNone/>
              <a:defRPr sz="8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20"/>
          <p:cNvSpPr txBox="1">
            <a:spLocks noGrp="1"/>
          </p:cNvSpPr>
          <p:nvPr>
            <p:ph type="subTitle" idx="1"/>
          </p:nvPr>
        </p:nvSpPr>
        <p:spPr>
          <a:xfrm>
            <a:off x="1030819" y="3836432"/>
            <a:ext cx="9992783" cy="13683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3200"/>
              <a:buFont typeface="Arial"/>
              <a:buNone/>
              <a:defRPr sz="3200" b="1" i="0"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6" name="Google Shape;16;p20"/>
          <p:cNvPicPr preferRelativeResize="0"/>
          <p:nvPr/>
        </p:nvPicPr>
        <p:blipFill rotWithShape="1">
          <a:blip r:embed="rId2">
            <a:alphaModFix/>
          </a:blip>
          <a:srcRect/>
          <a:stretch/>
        </p:blipFill>
        <p:spPr>
          <a:xfrm>
            <a:off x="383255" y="6300000"/>
            <a:ext cx="974086" cy="324000"/>
          </a:xfrm>
          <a:prstGeom prst="rect">
            <a:avLst/>
          </a:prstGeom>
          <a:noFill/>
          <a:ln>
            <a:noFill/>
          </a:ln>
        </p:spPr>
      </p:pic>
      <p:pic>
        <p:nvPicPr>
          <p:cNvPr id="17" name="Google Shape;17;p20"/>
          <p:cNvPicPr preferRelativeResize="0"/>
          <p:nvPr/>
        </p:nvPicPr>
        <p:blipFill rotWithShape="1">
          <a:blip r:embed="rId3">
            <a:alphaModFix/>
          </a:blip>
          <a:srcRect l="7242" t="77538" r="7079" b="9422"/>
          <a:stretch/>
        </p:blipFill>
        <p:spPr>
          <a:xfrm>
            <a:off x="9304290" y="6373646"/>
            <a:ext cx="2494010" cy="205473"/>
          </a:xfrm>
          <a:prstGeom prst="rect">
            <a:avLst/>
          </a:prstGeom>
          <a:noFill/>
          <a:ln>
            <a:noFill/>
          </a:ln>
        </p:spPr>
      </p:pic>
    </p:spTree>
    <p:extLst>
      <p:ext uri="{BB962C8B-B14F-4D97-AF65-F5344CB8AC3E}">
        <p14:creationId xmlns:p14="http://schemas.microsoft.com/office/powerpoint/2010/main" val="7347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1FC4BA-1216-451F-ACAF-EF20F594EB95}" type="datetimeFigureOut">
              <a:rPr lang="en-GB" smtClean="0"/>
              <a:t>16/10/2023</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752687B-2806-4800-8941-3B064A623D4A}" type="slidenum">
              <a:rPr lang="en-GB" smtClean="0"/>
              <a:t>‹#›</a:t>
            </a:fld>
            <a:endParaRPr lang="en-GB" dirty="0"/>
          </a:p>
        </p:txBody>
      </p:sp>
    </p:spTree>
    <p:extLst>
      <p:ext uri="{BB962C8B-B14F-4D97-AF65-F5344CB8AC3E}">
        <p14:creationId xmlns:p14="http://schemas.microsoft.com/office/powerpoint/2010/main" val="264684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6685" y="542018"/>
            <a:ext cx="8528958" cy="1073151"/>
          </a:xfrm>
          <a:prstGeom prst="rect">
            <a:avLst/>
          </a:prstGeom>
        </p:spPr>
        <p:txBody>
          <a:bodyPr lIns="0" tIns="0" rIns="0" bIns="0" anchor="t">
            <a:noAutofit/>
          </a:bodyPr>
          <a:lstStyle>
            <a:lvl1pPr algn="l">
              <a:lnSpc>
                <a:spcPct val="80000"/>
              </a:lnSpc>
              <a:defRPr sz="4000" b="1" baseline="0">
                <a:solidFill>
                  <a:schemeClr val="accent2"/>
                </a:solidFill>
              </a:defRPr>
            </a:lvl1pPr>
          </a:lstStyle>
          <a:p>
            <a:r>
              <a:rPr lang="en-US" dirty="0"/>
              <a:t>Insert slide title</a:t>
            </a:r>
            <a:endParaRPr lang="en-GB" dirty="0"/>
          </a:p>
        </p:txBody>
      </p:sp>
    </p:spTree>
    <p:extLst>
      <p:ext uri="{BB962C8B-B14F-4D97-AF65-F5344CB8AC3E}">
        <p14:creationId xmlns:p14="http://schemas.microsoft.com/office/powerpoint/2010/main" val="377925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21488"/>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2" r:id="rId4"/>
    <p:sldLayoutId id="2147483659" r:id="rId5"/>
    <p:sldLayoutId id="2147483661" r:id="rId6"/>
    <p:sldLayoutId id="2147483663"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30818" y="2641607"/>
            <a:ext cx="9992783" cy="2604627"/>
          </a:xfrm>
        </p:spPr>
        <p:txBody>
          <a:bodyPr/>
          <a:lstStyle/>
          <a:p>
            <a:r>
              <a:rPr lang="en-GB" dirty="0"/>
              <a:t>Diversity and Inclusion Summit 2022</a:t>
            </a:r>
          </a:p>
        </p:txBody>
      </p:sp>
      <p:pic>
        <p:nvPicPr>
          <p:cNvPr id="4" name="Picture Placeholder 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5174" b="15174"/>
          <a:stretch>
            <a:fillRect/>
          </a:stretch>
        </p:blipFill>
        <p:spPr>
          <a:xfrm>
            <a:off x="0" y="-512064"/>
            <a:ext cx="12192000" cy="6117355"/>
          </a:xfrm>
        </p:spPr>
      </p:pic>
      <p:sp>
        <p:nvSpPr>
          <p:cNvPr id="5" name="TextBox 4"/>
          <p:cNvSpPr txBox="1"/>
          <p:nvPr/>
        </p:nvSpPr>
        <p:spPr>
          <a:xfrm>
            <a:off x="734207" y="1641831"/>
            <a:ext cx="11091721" cy="2431435"/>
          </a:xfrm>
          <a:prstGeom prst="rect">
            <a:avLst/>
          </a:prstGeom>
          <a:noFill/>
          <a:effectLst/>
        </p:spPr>
        <p:txBody>
          <a:bodyPr wrap="square" rtlCol="0">
            <a:spAutoFit/>
          </a:bodyPr>
          <a:lstStyle/>
          <a:p>
            <a:pPr algn="ctr"/>
            <a:r>
              <a:rPr lang="en-GB" sz="7200" b="1" dirty="0">
                <a:solidFill>
                  <a:prstClr val="white"/>
                </a:solidFill>
                <a:effectLst>
                  <a:outerShdw blurRad="38100" dist="38100" dir="2700000" algn="tl">
                    <a:srgbClr val="000000">
                      <a:alpha val="43137"/>
                    </a:srgbClr>
                  </a:outerShdw>
                </a:effectLst>
                <a:ea typeface="Circular Std" charset="0"/>
                <a:cs typeface="Circular Std" charset="0"/>
              </a:rPr>
              <a:t>Developer Day</a:t>
            </a:r>
          </a:p>
          <a:p>
            <a:pPr algn="ctr"/>
            <a:r>
              <a:rPr lang="en-GB" sz="8000" b="1" dirty="0">
                <a:solidFill>
                  <a:prstClr val="white"/>
                </a:solidFill>
                <a:effectLst>
                  <a:outerShdw blurRad="38100" dist="38100" dir="2700000" algn="tl">
                    <a:srgbClr val="000000">
                      <a:alpha val="43137"/>
                    </a:srgbClr>
                  </a:outerShdw>
                </a:effectLst>
                <a:ea typeface="Circular Std" charset="0"/>
                <a:cs typeface="Circular Std" charset="0"/>
              </a:rPr>
              <a:t>Charges 2024/2025</a:t>
            </a:r>
            <a:r>
              <a:rPr lang="en-GB" sz="7200" b="1" dirty="0">
                <a:solidFill>
                  <a:prstClr val="white"/>
                </a:solidFill>
                <a:effectLst>
                  <a:outerShdw blurRad="38100" dist="38100" dir="2700000" algn="tl">
                    <a:srgbClr val="000000">
                      <a:alpha val="43137"/>
                    </a:srgbClr>
                  </a:outerShdw>
                </a:effectLst>
                <a:ea typeface="Circular Std" charset="0"/>
                <a:cs typeface="Circular Std" charset="0"/>
              </a:rPr>
              <a:t> </a:t>
            </a:r>
          </a:p>
        </p:txBody>
      </p:sp>
      <p:sp>
        <p:nvSpPr>
          <p:cNvPr id="6" name="Rectangle 5"/>
          <p:cNvSpPr/>
          <p:nvPr/>
        </p:nvSpPr>
        <p:spPr>
          <a:xfrm>
            <a:off x="-2454" y="5415712"/>
            <a:ext cx="12192000" cy="7016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546686" y="5508636"/>
            <a:ext cx="8956137" cy="523220"/>
          </a:xfrm>
          <a:prstGeom prst="rect">
            <a:avLst/>
          </a:prstGeom>
          <a:noFill/>
        </p:spPr>
        <p:txBody>
          <a:bodyPr wrap="square" rtlCol="0">
            <a:spAutoFit/>
          </a:bodyPr>
          <a:lstStyle/>
          <a:p>
            <a:pPr algn="ctr"/>
            <a:r>
              <a:rPr lang="en-GB" sz="2800" b="1" dirty="0">
                <a:solidFill>
                  <a:schemeClr val="bg1"/>
                </a:solidFill>
              </a:rPr>
              <a:t>Building a Stronger, Greener and Healthier North West</a:t>
            </a:r>
          </a:p>
        </p:txBody>
      </p:sp>
    </p:spTree>
    <p:extLst>
      <p:ext uri="{BB962C8B-B14F-4D97-AF65-F5344CB8AC3E}">
        <p14:creationId xmlns:p14="http://schemas.microsoft.com/office/powerpoint/2010/main" val="2068528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29205"/>
          </a:xfrm>
          <a:solidFill>
            <a:srgbClr val="024E43"/>
          </a:solidFill>
        </p:spPr>
        <p:txBody>
          <a:bodyPr lIns="144000" anchor="ctr" anchorCtr="0"/>
          <a:lstStyle/>
          <a:p>
            <a:r>
              <a:rPr lang="en-GB" sz="2800" dirty="0">
                <a:solidFill>
                  <a:schemeClr val="bg1"/>
                </a:solidFill>
              </a:rPr>
              <a:t>Income offset – proposed transition</a:t>
            </a:r>
            <a:endParaRPr lang="en-GB" sz="2000" dirty="0">
              <a:solidFill>
                <a:schemeClr val="bg1"/>
              </a:solidFill>
            </a:endParaRPr>
          </a:p>
        </p:txBody>
      </p:sp>
      <p:sp>
        <p:nvSpPr>
          <p:cNvPr id="5" name="Rectangle 4"/>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7" name="TextBox 6"/>
          <p:cNvSpPr txBox="1"/>
          <p:nvPr/>
        </p:nvSpPr>
        <p:spPr>
          <a:xfrm>
            <a:off x="3100625" y="1116724"/>
            <a:ext cx="3018627" cy="3754874"/>
          </a:xfrm>
          <a:prstGeom prst="rect">
            <a:avLst/>
          </a:prstGeom>
          <a:solidFill>
            <a:srgbClr val="008542">
              <a:alpha val="30000"/>
            </a:srgbClr>
          </a:solidFill>
        </p:spPr>
        <p:txBody>
          <a:bodyPr wrap="square" rtlCol="0">
            <a:spAutoFit/>
          </a:body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11" name="TextBox 10"/>
          <p:cNvSpPr txBox="1"/>
          <p:nvPr/>
        </p:nvSpPr>
        <p:spPr>
          <a:xfrm>
            <a:off x="9211441" y="1116724"/>
            <a:ext cx="2860123" cy="3754874"/>
          </a:xfrm>
          <a:prstGeom prst="rect">
            <a:avLst/>
          </a:prstGeom>
          <a:solidFill>
            <a:srgbClr val="008542">
              <a:alpha val="30000"/>
            </a:srgbClr>
          </a:solidFill>
        </p:spPr>
        <p:txBody>
          <a:bodyPr wrap="square" rtlCol="0">
            <a:spAutoFit/>
          </a:body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12" name="TextBox 11"/>
          <p:cNvSpPr txBox="1"/>
          <p:nvPr/>
        </p:nvSpPr>
        <p:spPr>
          <a:xfrm>
            <a:off x="88062" y="1105718"/>
            <a:ext cx="2898672" cy="3754874"/>
          </a:xfrm>
          <a:prstGeom prst="rect">
            <a:avLst/>
          </a:prstGeom>
          <a:solidFill>
            <a:srgbClr val="C3E088">
              <a:alpha val="30000"/>
            </a:srgbClr>
          </a:solidFill>
        </p:spPr>
        <p:txBody>
          <a:bodyPr wrap="square" rtlCol="0">
            <a:spAutoFit/>
          </a:bodyPr>
          <a:lstStyle/>
          <a:p>
            <a:pPr marL="285750" indent="-285750">
              <a:buFont typeface="Arial" panose="020B0604020202020204" pitchFamily="34" charset="0"/>
              <a:buChar char="•"/>
            </a:pPr>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a:p>
            <a:endParaRPr lang="en-GB" sz="1400" dirty="0">
              <a:solidFill>
                <a:srgbClr val="024E43"/>
              </a:solidFill>
            </a:endParaRPr>
          </a:p>
        </p:txBody>
      </p:sp>
      <p:sp>
        <p:nvSpPr>
          <p:cNvPr id="13" name="TextBox 12"/>
          <p:cNvSpPr txBox="1"/>
          <p:nvPr/>
        </p:nvSpPr>
        <p:spPr>
          <a:xfrm>
            <a:off x="6202178" y="1083033"/>
            <a:ext cx="2919832" cy="3754874"/>
          </a:xfrm>
          <a:prstGeom prst="rect">
            <a:avLst/>
          </a:prstGeom>
          <a:solidFill>
            <a:schemeClr val="accent2">
              <a:alpha val="30000"/>
            </a:schemeClr>
          </a:solidFill>
        </p:spPr>
        <p:txBody>
          <a:bodyPr wrap="square" rtlCol="0">
            <a:spAutoFit/>
          </a:bodyPr>
          <a:lstStyle/>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a:p>
            <a:endParaRPr lang="en-GB" sz="1400" dirty="0">
              <a:solidFill>
                <a:srgbClr val="024E43"/>
              </a:solidFill>
            </a:endParaRPr>
          </a:p>
          <a:p>
            <a:pPr marL="285750" indent="-285750">
              <a:buFont typeface="Arial" panose="020B0604020202020204" pitchFamily="34" charset="0"/>
              <a:buChar char="•"/>
            </a:pPr>
            <a:endParaRPr lang="en-GB" sz="1400" dirty="0">
              <a:solidFill>
                <a:srgbClr val="024E43"/>
              </a:solidFill>
            </a:endParaRPr>
          </a:p>
        </p:txBody>
      </p:sp>
      <p:sp>
        <p:nvSpPr>
          <p:cNvPr id="14" name="TextBox 13"/>
          <p:cNvSpPr txBox="1"/>
          <p:nvPr/>
        </p:nvSpPr>
        <p:spPr>
          <a:xfrm>
            <a:off x="82296" y="4968313"/>
            <a:ext cx="11990133" cy="523220"/>
          </a:xfrm>
          <a:prstGeom prst="rect">
            <a:avLst/>
          </a:prstGeom>
          <a:solidFill>
            <a:srgbClr val="008542"/>
          </a:solidFill>
        </p:spPr>
        <p:txBody>
          <a:bodyPr wrap="square" rtlCol="0">
            <a:spAutoFit/>
          </a:bodyPr>
          <a:lstStyle/>
          <a:p>
            <a:r>
              <a:rPr lang="en-GB" sz="1400" dirty="0">
                <a:solidFill>
                  <a:schemeClr val="bg1"/>
                </a:solidFill>
              </a:rPr>
              <a:t>All works will be subject to UU inspection, where the property is found to be not connected as stated or not ready for connection, income offset will be paid at the prevailing years rate of £0</a:t>
            </a:r>
          </a:p>
        </p:txBody>
      </p:sp>
      <p:sp>
        <p:nvSpPr>
          <p:cNvPr id="6" name="TextBox 5"/>
          <p:cNvSpPr txBox="1"/>
          <p:nvPr/>
        </p:nvSpPr>
        <p:spPr>
          <a:xfrm>
            <a:off x="82295" y="739831"/>
            <a:ext cx="2923847" cy="369332"/>
          </a:xfrm>
          <a:prstGeom prst="rect">
            <a:avLst/>
          </a:prstGeom>
          <a:solidFill>
            <a:srgbClr val="008542"/>
          </a:solidFill>
        </p:spPr>
        <p:txBody>
          <a:bodyPr wrap="square" rtlCol="0">
            <a:spAutoFit/>
          </a:bodyPr>
          <a:lstStyle/>
          <a:p>
            <a:pPr algn="ctr"/>
            <a:r>
              <a:rPr lang="en-GB" b="1" dirty="0">
                <a:solidFill>
                  <a:schemeClr val="bg1"/>
                </a:solidFill>
              </a:rPr>
              <a:t>January 2025</a:t>
            </a:r>
          </a:p>
        </p:txBody>
      </p:sp>
      <p:sp>
        <p:nvSpPr>
          <p:cNvPr id="16" name="TextBox 15"/>
          <p:cNvSpPr txBox="1"/>
          <p:nvPr/>
        </p:nvSpPr>
        <p:spPr>
          <a:xfrm>
            <a:off x="6206157" y="760406"/>
            <a:ext cx="2919832" cy="369332"/>
          </a:xfrm>
          <a:prstGeom prst="rect">
            <a:avLst/>
          </a:prstGeom>
          <a:solidFill>
            <a:srgbClr val="008542"/>
          </a:solidFill>
        </p:spPr>
        <p:txBody>
          <a:bodyPr wrap="square" rtlCol="0">
            <a:spAutoFit/>
          </a:bodyPr>
          <a:lstStyle/>
          <a:p>
            <a:pPr algn="ctr"/>
            <a:r>
              <a:rPr lang="en-GB" b="1" dirty="0">
                <a:solidFill>
                  <a:schemeClr val="bg1"/>
                </a:solidFill>
              </a:rPr>
              <a:t>March</a:t>
            </a:r>
          </a:p>
        </p:txBody>
      </p:sp>
      <p:sp>
        <p:nvSpPr>
          <p:cNvPr id="17" name="TextBox 16"/>
          <p:cNvSpPr txBox="1"/>
          <p:nvPr/>
        </p:nvSpPr>
        <p:spPr>
          <a:xfrm>
            <a:off x="9206913" y="758399"/>
            <a:ext cx="2865516" cy="369332"/>
          </a:xfrm>
          <a:prstGeom prst="rect">
            <a:avLst/>
          </a:prstGeom>
          <a:solidFill>
            <a:schemeClr val="accent2"/>
          </a:solidFill>
        </p:spPr>
        <p:txBody>
          <a:bodyPr wrap="square" rtlCol="0">
            <a:spAutoFit/>
          </a:bodyPr>
          <a:lstStyle/>
          <a:p>
            <a:pPr algn="ctr"/>
            <a:r>
              <a:rPr lang="en-GB" b="1" dirty="0"/>
              <a:t>April 2025</a:t>
            </a:r>
          </a:p>
        </p:txBody>
      </p:sp>
      <p:sp>
        <p:nvSpPr>
          <p:cNvPr id="20" name="TextBox 19"/>
          <p:cNvSpPr txBox="1"/>
          <p:nvPr/>
        </p:nvSpPr>
        <p:spPr>
          <a:xfrm>
            <a:off x="9358742" y="1575728"/>
            <a:ext cx="896112" cy="369332"/>
          </a:xfrm>
          <a:prstGeom prst="rect">
            <a:avLst/>
          </a:prstGeom>
          <a:solidFill>
            <a:schemeClr val="accent2"/>
          </a:solidFill>
        </p:spPr>
        <p:txBody>
          <a:bodyPr wrap="square" rtlCol="0">
            <a:spAutoFit/>
          </a:bodyPr>
          <a:lstStyle/>
          <a:p>
            <a:pPr algn="ctr"/>
            <a:r>
              <a:rPr lang="en-GB" dirty="0"/>
              <a:t>£xxx</a:t>
            </a:r>
          </a:p>
        </p:txBody>
      </p:sp>
      <p:sp>
        <p:nvSpPr>
          <p:cNvPr id="21" name="TextBox 20"/>
          <p:cNvSpPr txBox="1"/>
          <p:nvPr/>
        </p:nvSpPr>
        <p:spPr>
          <a:xfrm>
            <a:off x="10518112" y="1575999"/>
            <a:ext cx="1473260" cy="368404"/>
          </a:xfrm>
          <a:prstGeom prst="rect">
            <a:avLst/>
          </a:prstGeom>
          <a:solidFill>
            <a:schemeClr val="accent2"/>
          </a:solidFill>
        </p:spPr>
        <p:txBody>
          <a:bodyPr wrap="square" rtlCol="0">
            <a:spAutoFit/>
          </a:bodyPr>
          <a:lstStyle/>
          <a:p>
            <a:pPr algn="ctr"/>
            <a:r>
              <a:rPr lang="en-GB" dirty="0"/>
              <a:t>£0.00</a:t>
            </a:r>
          </a:p>
        </p:txBody>
      </p:sp>
      <p:sp>
        <p:nvSpPr>
          <p:cNvPr id="34" name="TextBox 33"/>
          <p:cNvSpPr txBox="1"/>
          <p:nvPr/>
        </p:nvSpPr>
        <p:spPr>
          <a:xfrm>
            <a:off x="3087066" y="747770"/>
            <a:ext cx="3038167" cy="369332"/>
          </a:xfrm>
          <a:prstGeom prst="rect">
            <a:avLst/>
          </a:prstGeom>
          <a:solidFill>
            <a:schemeClr val="accent2"/>
          </a:solidFill>
        </p:spPr>
        <p:txBody>
          <a:bodyPr wrap="square" rtlCol="0">
            <a:spAutoFit/>
          </a:bodyPr>
          <a:lstStyle/>
          <a:p>
            <a:pPr algn="ctr"/>
            <a:r>
              <a:rPr lang="en-GB" b="1" dirty="0"/>
              <a:t>February</a:t>
            </a:r>
          </a:p>
        </p:txBody>
      </p:sp>
      <p:sp>
        <p:nvSpPr>
          <p:cNvPr id="27" name="Right Arrow 26"/>
          <p:cNvSpPr/>
          <p:nvPr/>
        </p:nvSpPr>
        <p:spPr>
          <a:xfrm>
            <a:off x="52762" y="1713765"/>
            <a:ext cx="8425098" cy="922543"/>
          </a:xfrm>
          <a:prstGeom prst="rightArrow">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u="sng" dirty="0">
                <a:solidFill>
                  <a:schemeClr val="bg1"/>
                </a:solidFill>
              </a:rPr>
              <a:t>SLP connection and UU meter fit </a:t>
            </a:r>
            <a:r>
              <a:rPr lang="en-GB" sz="1300" b="1" dirty="0">
                <a:solidFill>
                  <a:schemeClr val="bg1"/>
                </a:solidFill>
              </a:rPr>
              <a:t>– </a:t>
            </a:r>
            <a:r>
              <a:rPr lang="en-GB" sz="1300" dirty="0">
                <a:solidFill>
                  <a:schemeClr val="bg1"/>
                </a:solidFill>
              </a:rPr>
              <a:t>connection made and request us to fit the meter by no later than 24 March 25 for domestic properties, or 30 March 25 for commercial properties.</a:t>
            </a:r>
          </a:p>
        </p:txBody>
      </p:sp>
      <p:sp>
        <p:nvSpPr>
          <p:cNvPr id="29" name="Right Arrow 28"/>
          <p:cNvSpPr/>
          <p:nvPr/>
        </p:nvSpPr>
        <p:spPr>
          <a:xfrm>
            <a:off x="82295" y="1143812"/>
            <a:ext cx="7012986" cy="766379"/>
          </a:xfrm>
          <a:prstGeom prst="rightArrow">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u="sng" dirty="0">
                <a:solidFill>
                  <a:srgbClr val="024E43"/>
                </a:solidFill>
              </a:rPr>
              <a:t>UU connection and UU meter fit </a:t>
            </a:r>
            <a:r>
              <a:rPr lang="en-GB" sz="1300" b="1" dirty="0">
                <a:solidFill>
                  <a:srgbClr val="024E43"/>
                </a:solidFill>
              </a:rPr>
              <a:t>- </a:t>
            </a:r>
            <a:r>
              <a:rPr lang="en-GB" sz="1300" dirty="0">
                <a:solidFill>
                  <a:srgbClr val="024E43"/>
                </a:solidFill>
              </a:rPr>
              <a:t>must be requested by no later than 10 March 25</a:t>
            </a:r>
          </a:p>
        </p:txBody>
      </p:sp>
      <p:sp>
        <p:nvSpPr>
          <p:cNvPr id="30" name="Right Arrow 29"/>
          <p:cNvSpPr/>
          <p:nvPr/>
        </p:nvSpPr>
        <p:spPr>
          <a:xfrm>
            <a:off x="8775788" y="2393058"/>
            <a:ext cx="1559381" cy="1231981"/>
          </a:xfrm>
          <a:prstGeom prst="rightArrow">
            <a:avLst/>
          </a:pr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dirty="0">
              <a:solidFill>
                <a:srgbClr val="008542"/>
              </a:solidFill>
            </a:endParaRPr>
          </a:p>
        </p:txBody>
      </p:sp>
      <p:sp>
        <p:nvSpPr>
          <p:cNvPr id="28" name="Right Arrow 27"/>
          <p:cNvSpPr/>
          <p:nvPr/>
        </p:nvSpPr>
        <p:spPr>
          <a:xfrm>
            <a:off x="81431" y="2511621"/>
            <a:ext cx="9026050" cy="918877"/>
          </a:xfrm>
          <a:prstGeom prst="rightArrow">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u="sng" dirty="0">
                <a:solidFill>
                  <a:srgbClr val="024E43"/>
                </a:solidFill>
              </a:rPr>
              <a:t>SLP connection and SLP meter fit </a:t>
            </a:r>
            <a:r>
              <a:rPr lang="en-GB" sz="1300" b="1" dirty="0">
                <a:solidFill>
                  <a:srgbClr val="024E43"/>
                </a:solidFill>
              </a:rPr>
              <a:t>– </a:t>
            </a:r>
            <a:r>
              <a:rPr lang="en-GB" sz="1300" dirty="0">
                <a:solidFill>
                  <a:srgbClr val="024E43"/>
                </a:solidFill>
              </a:rPr>
              <a:t>connection and meter installation by no later than 31 March 25, must be reported to us in writing no later than 1 business day for commercial properties or 5 business days after for domestic properties.</a:t>
            </a:r>
          </a:p>
        </p:txBody>
      </p:sp>
      <p:sp>
        <p:nvSpPr>
          <p:cNvPr id="8" name="TextBox 7"/>
          <p:cNvSpPr txBox="1"/>
          <p:nvPr/>
        </p:nvSpPr>
        <p:spPr>
          <a:xfrm>
            <a:off x="9074843" y="2745823"/>
            <a:ext cx="1260112" cy="461665"/>
          </a:xfrm>
          <a:prstGeom prst="rect">
            <a:avLst/>
          </a:prstGeom>
          <a:noFill/>
        </p:spPr>
        <p:txBody>
          <a:bodyPr wrap="square" rtlCol="0">
            <a:spAutoFit/>
          </a:bodyPr>
          <a:lstStyle/>
          <a:p>
            <a:r>
              <a:rPr lang="en-GB" sz="1200" b="1" dirty="0">
                <a:solidFill>
                  <a:srgbClr val="008542"/>
                </a:solidFill>
              </a:rPr>
              <a:t>Notified by</a:t>
            </a:r>
          </a:p>
          <a:p>
            <a:r>
              <a:rPr lang="en-GB" sz="1200" b="1" dirty="0">
                <a:solidFill>
                  <a:srgbClr val="008542"/>
                </a:solidFill>
              </a:rPr>
              <a:t> 1 April / 7 April</a:t>
            </a:r>
          </a:p>
        </p:txBody>
      </p:sp>
      <p:cxnSp>
        <p:nvCxnSpPr>
          <p:cNvPr id="24" name="Straight Connector 23"/>
          <p:cNvCxnSpPr/>
          <p:nvPr/>
        </p:nvCxnSpPr>
        <p:spPr>
          <a:xfrm>
            <a:off x="10334955" y="1575728"/>
            <a:ext cx="13091" cy="319899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8739548" y="3322148"/>
            <a:ext cx="1559381" cy="1231981"/>
          </a:xfrm>
          <a:prstGeom prst="rightArrow">
            <a:avLst/>
          </a:prstGeom>
          <a:solidFill>
            <a:srgbClr val="00854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dirty="0">
              <a:solidFill>
                <a:schemeClr val="bg1"/>
              </a:solidFill>
            </a:endParaRPr>
          </a:p>
        </p:txBody>
      </p:sp>
      <p:sp>
        <p:nvSpPr>
          <p:cNvPr id="41" name="TextBox 40"/>
          <p:cNvSpPr txBox="1"/>
          <p:nvPr/>
        </p:nvSpPr>
        <p:spPr>
          <a:xfrm>
            <a:off x="9015192" y="3703479"/>
            <a:ext cx="1164455" cy="461665"/>
          </a:xfrm>
          <a:prstGeom prst="rect">
            <a:avLst/>
          </a:prstGeom>
          <a:noFill/>
        </p:spPr>
        <p:txBody>
          <a:bodyPr wrap="square" rtlCol="0">
            <a:spAutoFit/>
          </a:bodyPr>
          <a:lstStyle/>
          <a:p>
            <a:r>
              <a:rPr lang="en-GB" sz="1200" b="1" dirty="0">
                <a:solidFill>
                  <a:schemeClr val="bg1"/>
                </a:solidFill>
              </a:rPr>
              <a:t>Notified by </a:t>
            </a:r>
          </a:p>
          <a:p>
            <a:r>
              <a:rPr lang="en-GB" sz="1200" b="1" dirty="0">
                <a:solidFill>
                  <a:schemeClr val="bg1"/>
                </a:solidFill>
              </a:rPr>
              <a:t>1 April / 7 April</a:t>
            </a:r>
          </a:p>
        </p:txBody>
      </p:sp>
      <p:sp>
        <p:nvSpPr>
          <p:cNvPr id="3" name="Right Arrow 2"/>
          <p:cNvSpPr/>
          <p:nvPr/>
        </p:nvSpPr>
        <p:spPr>
          <a:xfrm>
            <a:off x="63839" y="3287569"/>
            <a:ext cx="9022081" cy="1317528"/>
          </a:xfrm>
          <a:prstGeom prst="rightArrow">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u="sng" dirty="0">
                <a:solidFill>
                  <a:schemeClr val="bg1"/>
                </a:solidFill>
              </a:rPr>
              <a:t>UU connection and SLP meter fit </a:t>
            </a:r>
            <a:r>
              <a:rPr lang="en-GB" sz="1300" b="1" dirty="0">
                <a:solidFill>
                  <a:schemeClr val="bg1"/>
                </a:solidFill>
              </a:rPr>
              <a:t>- </a:t>
            </a:r>
            <a:r>
              <a:rPr lang="en-GB" sz="1300" dirty="0">
                <a:solidFill>
                  <a:schemeClr val="bg1"/>
                </a:solidFill>
              </a:rPr>
              <a:t>we must have connected the property and the SLP must have fitted the meter by no later than 31 March 25, the meter must be reported to us in writing no later 1 business day for commercial properties or 5 business days after for domestic properties.</a:t>
            </a:r>
          </a:p>
        </p:txBody>
      </p:sp>
      <p:sp>
        <p:nvSpPr>
          <p:cNvPr id="32" name="TextBox 31"/>
          <p:cNvSpPr txBox="1"/>
          <p:nvPr/>
        </p:nvSpPr>
        <p:spPr>
          <a:xfrm>
            <a:off x="9218205" y="1155428"/>
            <a:ext cx="2856144" cy="369332"/>
          </a:xfrm>
          <a:prstGeom prst="rect">
            <a:avLst/>
          </a:prstGeom>
          <a:solidFill>
            <a:srgbClr val="008542"/>
          </a:solidFill>
        </p:spPr>
        <p:txBody>
          <a:bodyPr wrap="square" rtlCol="0">
            <a:spAutoFit/>
          </a:bodyPr>
          <a:lstStyle/>
          <a:p>
            <a:pPr algn="ctr"/>
            <a:r>
              <a:rPr lang="en-GB" dirty="0">
                <a:solidFill>
                  <a:schemeClr val="bg1"/>
                </a:solidFill>
              </a:rPr>
              <a:t>Income offset value</a:t>
            </a:r>
          </a:p>
        </p:txBody>
      </p:sp>
      <p:sp>
        <p:nvSpPr>
          <p:cNvPr id="43" name="TextBox 42"/>
          <p:cNvSpPr txBox="1"/>
          <p:nvPr/>
        </p:nvSpPr>
        <p:spPr>
          <a:xfrm>
            <a:off x="983272" y="5596361"/>
            <a:ext cx="11088292" cy="619552"/>
          </a:xfrm>
          <a:prstGeom prst="rect">
            <a:avLst/>
          </a:prstGeom>
          <a:solidFill>
            <a:srgbClr val="C3E088"/>
          </a:solidFill>
        </p:spPr>
        <p:txBody>
          <a:bodyPr wrap="square" tIns="144000" bIns="180000" rtlCol="0">
            <a:spAutoFit/>
          </a:bodyPr>
          <a:lstStyle/>
          <a:p>
            <a:r>
              <a:rPr lang="en-GB" sz="1900" b="1" dirty="0">
                <a:solidFill>
                  <a:srgbClr val="024E43"/>
                </a:solidFill>
              </a:rPr>
              <a:t>Do you understand how the removal of income offset will impact your developments from 1 April 2025?</a:t>
            </a:r>
          </a:p>
        </p:txBody>
      </p:sp>
      <p:sp>
        <p:nvSpPr>
          <p:cNvPr id="46" name="TextBox 45"/>
          <p:cNvSpPr txBox="1"/>
          <p:nvPr/>
        </p:nvSpPr>
        <p:spPr>
          <a:xfrm>
            <a:off x="52762" y="5599318"/>
            <a:ext cx="930510" cy="637849"/>
          </a:xfrm>
          <a:prstGeom prst="rect">
            <a:avLst/>
          </a:prstGeom>
          <a:solidFill>
            <a:srgbClr val="008542"/>
          </a:solidFill>
        </p:spPr>
        <p:txBody>
          <a:bodyPr wrap="square" lIns="108000" tIns="72000" rIns="108000" bIns="72000" rtlCol="0">
            <a:spAutoFit/>
          </a:bodyPr>
          <a:lstStyle/>
          <a:p>
            <a:pPr algn="ctr"/>
            <a:r>
              <a:rPr lang="en-GB" sz="3200" dirty="0">
                <a:solidFill>
                  <a:schemeClr val="bg1"/>
                </a:solidFill>
              </a:rPr>
              <a:t>Q.</a:t>
            </a:r>
          </a:p>
        </p:txBody>
      </p:sp>
      <p:sp>
        <p:nvSpPr>
          <p:cNvPr id="48" name="TextBox 47"/>
          <p:cNvSpPr txBox="1"/>
          <p:nvPr/>
        </p:nvSpPr>
        <p:spPr>
          <a:xfrm>
            <a:off x="81431" y="4669020"/>
            <a:ext cx="11990133" cy="307777"/>
          </a:xfrm>
          <a:prstGeom prst="rect">
            <a:avLst/>
          </a:prstGeom>
          <a:solidFill>
            <a:srgbClr val="024E43"/>
          </a:solidFill>
        </p:spPr>
        <p:txBody>
          <a:bodyPr wrap="square" rtlCol="0">
            <a:spAutoFit/>
          </a:bodyPr>
          <a:lstStyle/>
          <a:p>
            <a:r>
              <a:rPr lang="en-GB" sz="1400" dirty="0">
                <a:solidFill>
                  <a:schemeClr val="bg1"/>
                </a:solidFill>
              </a:rPr>
              <a:t>There will be no change to the way infrastructure credits are applied. These will be given for the first relevant number of properties that are connected.</a:t>
            </a:r>
          </a:p>
        </p:txBody>
      </p:sp>
    </p:spTree>
    <p:extLst>
      <p:ext uri="{BB962C8B-B14F-4D97-AF65-F5344CB8AC3E}">
        <p14:creationId xmlns:p14="http://schemas.microsoft.com/office/powerpoint/2010/main" val="175548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44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6" imgW="360" imgH="360" progId="TCLayout.ActiveDocument.1">
                  <p:embed/>
                </p:oleObj>
              </mc:Choice>
              <mc:Fallback>
                <p:oleObj name="think-cell Slide" r:id="rId6" imgW="360" imgH="360"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000" b="1" dirty="0">
              <a:latin typeface="Calibri" panose="020F0502020204030204" pitchFamily="34" charset="0"/>
              <a:cs typeface="Calibri" panose="020F0502020204030204" pitchFamily="34" charset="0"/>
              <a:sym typeface="Calibri" panose="020F0502020204030204" pitchFamily="34" charset="0"/>
            </a:endParaRPr>
          </a:p>
        </p:txBody>
      </p:sp>
      <p:sp>
        <p:nvSpPr>
          <p:cNvPr id="3" name="Title 2"/>
          <p:cNvSpPr>
            <a:spLocks noGrp="1"/>
          </p:cNvSpPr>
          <p:nvPr>
            <p:ph type="ctrTitle"/>
          </p:nvPr>
        </p:nvSpPr>
        <p:spPr>
          <a:xfrm>
            <a:off x="1185401" y="916003"/>
            <a:ext cx="9821197" cy="3366630"/>
          </a:xfrm>
        </p:spPr>
        <p:txBody>
          <a:bodyPr/>
          <a:lstStyle/>
          <a:p>
            <a:pPr algn="ctr"/>
            <a:r>
              <a:rPr lang="en-US" dirty="0"/>
              <a:t>Environmental Incentive Scheme</a:t>
            </a:r>
            <a:br>
              <a:rPr lang="en-US" dirty="0"/>
            </a:br>
            <a:r>
              <a:rPr lang="en-US" dirty="0"/>
              <a:t>from 1 April 2024</a:t>
            </a:r>
          </a:p>
        </p:txBody>
      </p:sp>
    </p:spTree>
    <p:extLst>
      <p:ext uri="{BB962C8B-B14F-4D97-AF65-F5344CB8AC3E}">
        <p14:creationId xmlns:p14="http://schemas.microsoft.com/office/powerpoint/2010/main" val="339334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AutoShape 2" descr="United Utilities Trading Update - 07:00:09 27 Mar 2023 - UU. News article |  London Stock Ex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AutoShape 6" descr="United Utilities Trading Update - 07:00:09 27 Mar 2023 - UU. News article |  London Stock Ex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Title 1"/>
          <p:cNvSpPr txBox="1">
            <a:spLocks/>
          </p:cNvSpPr>
          <p:nvPr/>
        </p:nvSpPr>
        <p:spPr>
          <a:xfrm>
            <a:off x="0" y="-25119"/>
            <a:ext cx="12192000" cy="729205"/>
          </a:xfrm>
          <a:prstGeom prst="rect">
            <a:avLst/>
          </a:prstGeom>
          <a:solidFill>
            <a:srgbClr val="024E43"/>
          </a:solidFill>
        </p:spPr>
        <p:txBody>
          <a:bodyPr lIns="144000" anchor="ctr"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200" b="1" dirty="0">
                <a:solidFill>
                  <a:schemeClr val="bg1"/>
                </a:solidFill>
              </a:rPr>
              <a:t>Environmental Incentives</a:t>
            </a:r>
            <a:endParaRPr lang="en-GB" sz="2400" b="1" dirty="0">
              <a:solidFill>
                <a:schemeClr val="bg1"/>
              </a:solidFill>
            </a:endParaRPr>
          </a:p>
        </p:txBody>
      </p:sp>
      <p:sp>
        <p:nvSpPr>
          <p:cNvPr id="34" name="TextBox 33"/>
          <p:cNvSpPr txBox="1"/>
          <p:nvPr/>
        </p:nvSpPr>
        <p:spPr>
          <a:xfrm>
            <a:off x="5115196" y="847048"/>
            <a:ext cx="2685325" cy="646331"/>
          </a:xfrm>
          <a:prstGeom prst="rect">
            <a:avLst/>
          </a:prstGeom>
          <a:noFill/>
        </p:spPr>
        <p:txBody>
          <a:bodyPr wrap="square" rtlCol="0">
            <a:spAutoFit/>
          </a:bodyPr>
          <a:lstStyle/>
          <a:p>
            <a:pPr algn="ctr"/>
            <a:r>
              <a:rPr lang="en-GB" b="1" dirty="0"/>
              <a:t>2022/2023 </a:t>
            </a:r>
          </a:p>
          <a:p>
            <a:pPr algn="ctr"/>
            <a:r>
              <a:rPr lang="en-GB" dirty="0"/>
              <a:t>Scheme continued</a:t>
            </a:r>
          </a:p>
        </p:txBody>
      </p:sp>
      <p:sp>
        <p:nvSpPr>
          <p:cNvPr id="37" name="TextBox 36"/>
          <p:cNvSpPr txBox="1"/>
          <p:nvPr/>
        </p:nvSpPr>
        <p:spPr>
          <a:xfrm>
            <a:off x="-326082" y="831373"/>
            <a:ext cx="4187401" cy="646331"/>
          </a:xfrm>
          <a:prstGeom prst="rect">
            <a:avLst/>
          </a:prstGeom>
          <a:noFill/>
        </p:spPr>
        <p:txBody>
          <a:bodyPr wrap="square" rtlCol="0">
            <a:spAutoFit/>
          </a:bodyPr>
          <a:lstStyle/>
          <a:p>
            <a:pPr algn="ctr"/>
            <a:r>
              <a:rPr lang="en-GB" b="1" dirty="0"/>
              <a:t>2018/2019 </a:t>
            </a:r>
          </a:p>
          <a:p>
            <a:pPr algn="ctr"/>
            <a:r>
              <a:rPr lang="en-GB" dirty="0"/>
              <a:t>Introduced sustainable scheme</a:t>
            </a:r>
          </a:p>
        </p:txBody>
      </p:sp>
      <p:sp>
        <p:nvSpPr>
          <p:cNvPr id="38" name="TextBox 37"/>
          <p:cNvSpPr txBox="1"/>
          <p:nvPr/>
        </p:nvSpPr>
        <p:spPr>
          <a:xfrm>
            <a:off x="2642500" y="4279885"/>
            <a:ext cx="2685325" cy="923330"/>
          </a:xfrm>
          <a:prstGeom prst="rect">
            <a:avLst/>
          </a:prstGeom>
          <a:noFill/>
        </p:spPr>
        <p:txBody>
          <a:bodyPr wrap="square" rtlCol="0">
            <a:spAutoFit/>
          </a:bodyPr>
          <a:lstStyle/>
          <a:p>
            <a:pPr algn="ctr"/>
            <a:r>
              <a:rPr lang="en-GB" b="1" dirty="0" smtClean="0"/>
              <a:t>2021/2022 </a:t>
            </a:r>
            <a:endParaRPr lang="en-GB" b="1" dirty="0"/>
          </a:p>
          <a:p>
            <a:pPr algn="ctr"/>
            <a:r>
              <a:rPr lang="en-GB" dirty="0"/>
              <a:t>Reduced water threshold to 100lpppd</a:t>
            </a:r>
          </a:p>
        </p:txBody>
      </p:sp>
      <p:sp>
        <p:nvSpPr>
          <p:cNvPr id="39" name="TextBox 38"/>
          <p:cNvSpPr txBox="1"/>
          <p:nvPr/>
        </p:nvSpPr>
        <p:spPr>
          <a:xfrm>
            <a:off x="6941125" y="4279885"/>
            <a:ext cx="3736974" cy="923330"/>
          </a:xfrm>
          <a:prstGeom prst="rect">
            <a:avLst/>
          </a:prstGeom>
          <a:noFill/>
        </p:spPr>
        <p:txBody>
          <a:bodyPr wrap="square" rtlCol="0">
            <a:spAutoFit/>
          </a:bodyPr>
          <a:lstStyle/>
          <a:p>
            <a:pPr algn="ctr"/>
            <a:r>
              <a:rPr lang="en-GB" b="1" dirty="0"/>
              <a:t>2024/2025</a:t>
            </a:r>
          </a:p>
          <a:p>
            <a:pPr algn="ctr"/>
            <a:r>
              <a:rPr lang="en-GB" dirty="0"/>
              <a:t>Introduction of Environmental Incentive Scheme</a:t>
            </a:r>
          </a:p>
        </p:txBody>
      </p:sp>
      <p:sp>
        <p:nvSpPr>
          <p:cNvPr id="40" name="TextBox 39"/>
          <p:cNvSpPr txBox="1"/>
          <p:nvPr/>
        </p:nvSpPr>
        <p:spPr>
          <a:xfrm>
            <a:off x="10220359" y="758155"/>
            <a:ext cx="1951327" cy="646331"/>
          </a:xfrm>
          <a:prstGeom prst="rect">
            <a:avLst/>
          </a:prstGeom>
          <a:noFill/>
        </p:spPr>
        <p:txBody>
          <a:bodyPr wrap="square" rtlCol="0">
            <a:spAutoFit/>
          </a:bodyPr>
          <a:lstStyle/>
          <a:p>
            <a:pPr algn="ctr"/>
            <a:r>
              <a:rPr lang="en-GB" b="1" dirty="0"/>
              <a:t>AMP8</a:t>
            </a:r>
          </a:p>
          <a:p>
            <a:pPr algn="ctr"/>
            <a:r>
              <a:rPr lang="en-GB" b="1" dirty="0"/>
              <a:t>2025 – 2030</a:t>
            </a:r>
          </a:p>
        </p:txBody>
      </p:sp>
      <p:sp>
        <p:nvSpPr>
          <p:cNvPr id="35" name="TextBox 34"/>
          <p:cNvSpPr txBox="1"/>
          <p:nvPr/>
        </p:nvSpPr>
        <p:spPr>
          <a:xfrm>
            <a:off x="2393482" y="5367426"/>
            <a:ext cx="3183359" cy="646331"/>
          </a:xfrm>
          <a:prstGeom prst="rect">
            <a:avLst/>
          </a:prstGeom>
          <a:noFill/>
        </p:spPr>
        <p:txBody>
          <a:bodyPr wrap="square" rtlCol="0">
            <a:spAutoFit/>
          </a:bodyPr>
          <a:lstStyle/>
          <a:p>
            <a:pPr algn="ctr"/>
            <a:r>
              <a:rPr lang="en-GB" dirty="0">
                <a:solidFill>
                  <a:srgbClr val="008542"/>
                </a:solidFill>
              </a:rPr>
              <a:t>Water </a:t>
            </a:r>
            <a:r>
              <a:rPr lang="en-GB" dirty="0" smtClean="0">
                <a:solidFill>
                  <a:srgbClr val="008542"/>
                </a:solidFill>
              </a:rPr>
              <a:t>41% </a:t>
            </a:r>
            <a:r>
              <a:rPr lang="en-GB" dirty="0">
                <a:solidFill>
                  <a:srgbClr val="008542"/>
                </a:solidFill>
              </a:rPr>
              <a:t>uptake</a:t>
            </a:r>
          </a:p>
          <a:p>
            <a:pPr algn="ctr"/>
            <a:r>
              <a:rPr lang="en-GB" dirty="0">
                <a:solidFill>
                  <a:srgbClr val="008542"/>
                </a:solidFill>
              </a:rPr>
              <a:t>Wastewater </a:t>
            </a:r>
            <a:r>
              <a:rPr lang="en-GB" dirty="0" smtClean="0">
                <a:solidFill>
                  <a:srgbClr val="008542"/>
                </a:solidFill>
              </a:rPr>
              <a:t>22% </a:t>
            </a:r>
            <a:r>
              <a:rPr lang="en-GB" dirty="0">
                <a:solidFill>
                  <a:srgbClr val="008542"/>
                </a:solidFill>
              </a:rPr>
              <a:t>uptake</a:t>
            </a:r>
          </a:p>
        </p:txBody>
      </p:sp>
      <p:sp>
        <p:nvSpPr>
          <p:cNvPr id="42" name="TextBox 41"/>
          <p:cNvSpPr txBox="1"/>
          <p:nvPr/>
        </p:nvSpPr>
        <p:spPr>
          <a:xfrm>
            <a:off x="4869915" y="2079989"/>
            <a:ext cx="3175889" cy="646331"/>
          </a:xfrm>
          <a:prstGeom prst="rect">
            <a:avLst/>
          </a:prstGeom>
          <a:noFill/>
        </p:spPr>
        <p:txBody>
          <a:bodyPr wrap="square" rtlCol="0">
            <a:spAutoFit/>
          </a:bodyPr>
          <a:lstStyle/>
          <a:p>
            <a:pPr algn="ctr"/>
            <a:r>
              <a:rPr lang="en-GB" dirty="0">
                <a:solidFill>
                  <a:srgbClr val="008542"/>
                </a:solidFill>
              </a:rPr>
              <a:t>Water 39% uptake</a:t>
            </a:r>
          </a:p>
          <a:p>
            <a:pPr algn="ctr"/>
            <a:r>
              <a:rPr lang="en-GB" dirty="0">
                <a:solidFill>
                  <a:srgbClr val="008542"/>
                </a:solidFill>
              </a:rPr>
              <a:t>Wastewater 29% uptake</a:t>
            </a:r>
          </a:p>
        </p:txBody>
      </p:sp>
      <p:sp>
        <p:nvSpPr>
          <p:cNvPr id="44" name="TextBox 43"/>
          <p:cNvSpPr txBox="1"/>
          <p:nvPr/>
        </p:nvSpPr>
        <p:spPr>
          <a:xfrm>
            <a:off x="7522094" y="5194572"/>
            <a:ext cx="2524783"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8542"/>
                </a:solidFill>
              </a:rPr>
              <a:t>Reduce consumption</a:t>
            </a:r>
          </a:p>
          <a:p>
            <a:pPr marL="285750" indent="-285750">
              <a:buFont typeface="Arial" panose="020B0604020202020204" pitchFamily="34" charset="0"/>
              <a:buChar char="•"/>
            </a:pPr>
            <a:r>
              <a:rPr lang="en-GB" dirty="0">
                <a:solidFill>
                  <a:srgbClr val="008542"/>
                </a:solidFill>
              </a:rPr>
              <a:t>Water re-use</a:t>
            </a:r>
          </a:p>
          <a:p>
            <a:pPr marL="285750" indent="-285750">
              <a:buFont typeface="Arial" panose="020B0604020202020204" pitchFamily="34" charset="0"/>
              <a:buChar char="•"/>
            </a:pPr>
            <a:r>
              <a:rPr lang="en-GB" dirty="0">
                <a:solidFill>
                  <a:srgbClr val="008542"/>
                </a:solidFill>
              </a:rPr>
              <a:t>Water offsetting</a:t>
            </a:r>
          </a:p>
        </p:txBody>
      </p:sp>
      <p:sp>
        <p:nvSpPr>
          <p:cNvPr id="45" name="TextBox 44"/>
          <p:cNvSpPr txBox="1"/>
          <p:nvPr/>
        </p:nvSpPr>
        <p:spPr>
          <a:xfrm>
            <a:off x="-74437" y="2191946"/>
            <a:ext cx="3334253" cy="646331"/>
          </a:xfrm>
          <a:prstGeom prst="rect">
            <a:avLst/>
          </a:prstGeom>
          <a:noFill/>
        </p:spPr>
        <p:txBody>
          <a:bodyPr wrap="square" rtlCol="0">
            <a:spAutoFit/>
          </a:bodyPr>
          <a:lstStyle/>
          <a:p>
            <a:pPr algn="ctr"/>
            <a:r>
              <a:rPr lang="en-GB" dirty="0">
                <a:solidFill>
                  <a:srgbClr val="008542"/>
                </a:solidFill>
              </a:rPr>
              <a:t>Water 23% uptake</a:t>
            </a:r>
          </a:p>
          <a:p>
            <a:pPr algn="ctr"/>
            <a:r>
              <a:rPr lang="en-GB" dirty="0">
                <a:solidFill>
                  <a:srgbClr val="008542"/>
                </a:solidFill>
              </a:rPr>
              <a:t>Wastewater 24% uptake</a:t>
            </a:r>
          </a:p>
        </p:txBody>
      </p:sp>
      <p:sp>
        <p:nvSpPr>
          <p:cNvPr id="58" name="Donut 57"/>
          <p:cNvSpPr/>
          <p:nvPr/>
        </p:nvSpPr>
        <p:spPr>
          <a:xfrm>
            <a:off x="8059139" y="2860047"/>
            <a:ext cx="1450694" cy="1372666"/>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987" y="3005670"/>
            <a:ext cx="1041735" cy="1041735"/>
          </a:xfrm>
          <a:prstGeom prst="rect">
            <a:avLst/>
          </a:prstGeom>
        </p:spPr>
      </p:pic>
      <p:sp>
        <p:nvSpPr>
          <p:cNvPr id="71" name="Donut 70"/>
          <p:cNvSpPr/>
          <p:nvPr/>
        </p:nvSpPr>
        <p:spPr>
          <a:xfrm>
            <a:off x="10518468" y="2760286"/>
            <a:ext cx="1450694" cy="1372666"/>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 name="Donut 71"/>
          <p:cNvSpPr/>
          <p:nvPr/>
        </p:nvSpPr>
        <p:spPr>
          <a:xfrm>
            <a:off x="713429" y="2860047"/>
            <a:ext cx="1450694" cy="1372666"/>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Donut 72"/>
          <p:cNvSpPr/>
          <p:nvPr/>
        </p:nvSpPr>
        <p:spPr>
          <a:xfrm>
            <a:off x="3259816" y="2853150"/>
            <a:ext cx="1450694" cy="1372666"/>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Donut 73"/>
          <p:cNvSpPr/>
          <p:nvPr/>
        </p:nvSpPr>
        <p:spPr>
          <a:xfrm>
            <a:off x="5703207" y="2853150"/>
            <a:ext cx="1450694" cy="1372666"/>
          </a:xfrm>
          <a:prstGeom prst="donu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78" y="2975191"/>
            <a:ext cx="1102691" cy="1102691"/>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596" y="3033976"/>
            <a:ext cx="966529" cy="966529"/>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4878" y="3039464"/>
            <a:ext cx="1013831" cy="1013831"/>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365" y="2961289"/>
            <a:ext cx="958895" cy="958895"/>
          </a:xfrm>
          <a:prstGeom prst="rect">
            <a:avLst/>
          </a:prstGeom>
        </p:spPr>
      </p:pic>
      <p:sp>
        <p:nvSpPr>
          <p:cNvPr id="2" name="Notched Right Arrow 1"/>
          <p:cNvSpPr/>
          <p:nvPr/>
        </p:nvSpPr>
        <p:spPr>
          <a:xfrm>
            <a:off x="2336668" y="3413791"/>
            <a:ext cx="675591" cy="265176"/>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otched Right Arrow 32"/>
          <p:cNvSpPr/>
          <p:nvPr/>
        </p:nvSpPr>
        <p:spPr>
          <a:xfrm>
            <a:off x="7250064" y="3313141"/>
            <a:ext cx="675591" cy="265176"/>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Notched Right Arrow 35"/>
          <p:cNvSpPr/>
          <p:nvPr/>
        </p:nvSpPr>
        <p:spPr>
          <a:xfrm>
            <a:off x="4884924" y="3384652"/>
            <a:ext cx="675591" cy="265176"/>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Notched Right Arrow 40"/>
          <p:cNvSpPr/>
          <p:nvPr/>
        </p:nvSpPr>
        <p:spPr>
          <a:xfrm>
            <a:off x="9676355" y="3321086"/>
            <a:ext cx="675591" cy="265176"/>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30" name="TextBox 29"/>
          <p:cNvSpPr txBox="1"/>
          <p:nvPr/>
        </p:nvSpPr>
        <p:spPr>
          <a:xfrm>
            <a:off x="70422" y="1487174"/>
            <a:ext cx="4187401"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8542"/>
                </a:solidFill>
              </a:rPr>
              <a:t>Water (110lpppd) </a:t>
            </a:r>
          </a:p>
          <a:p>
            <a:pPr marL="285750" indent="-285750">
              <a:buFont typeface="Arial" panose="020B0604020202020204" pitchFamily="34" charset="0"/>
              <a:buChar char="•"/>
            </a:pPr>
            <a:r>
              <a:rPr lang="en-GB" dirty="0">
                <a:solidFill>
                  <a:srgbClr val="008542"/>
                </a:solidFill>
              </a:rPr>
              <a:t>Wastewater (no surface water)</a:t>
            </a:r>
          </a:p>
        </p:txBody>
      </p:sp>
      <p:sp>
        <p:nvSpPr>
          <p:cNvPr id="3" name="Rectangle 2"/>
          <p:cNvSpPr/>
          <p:nvPr/>
        </p:nvSpPr>
        <p:spPr>
          <a:xfrm>
            <a:off x="10220356" y="1314016"/>
            <a:ext cx="2046905" cy="646331"/>
          </a:xfrm>
          <a:prstGeom prst="rect">
            <a:avLst/>
          </a:prstGeom>
        </p:spPr>
        <p:txBody>
          <a:bodyPr wrap="square">
            <a:spAutoFit/>
          </a:bodyPr>
          <a:lstStyle/>
          <a:p>
            <a:pPr algn="ctr"/>
            <a:r>
              <a:rPr lang="en-GB" dirty="0"/>
              <a:t>Environmental Incentive Scheme</a:t>
            </a:r>
          </a:p>
        </p:txBody>
      </p:sp>
      <p:pic>
        <p:nvPicPr>
          <p:cNvPr id="4" name="Picture 3"/>
          <p:cNvPicPr>
            <a:picLocks noChangeAspect="1"/>
          </p:cNvPicPr>
          <p:nvPr/>
        </p:nvPicPr>
        <p:blipFill>
          <a:blip r:embed="rId8"/>
          <a:stretch>
            <a:fillRect/>
          </a:stretch>
        </p:blipFill>
        <p:spPr>
          <a:xfrm>
            <a:off x="10815562" y="1932986"/>
            <a:ext cx="856491" cy="302291"/>
          </a:xfrm>
          <a:prstGeom prst="rect">
            <a:avLst/>
          </a:prstGeom>
        </p:spPr>
      </p:pic>
      <p:pic>
        <p:nvPicPr>
          <p:cNvPr id="5" name="Picture 4"/>
          <p:cNvPicPr>
            <a:picLocks noChangeAspect="1"/>
          </p:cNvPicPr>
          <p:nvPr/>
        </p:nvPicPr>
        <p:blipFill>
          <a:blip r:embed="rId9"/>
          <a:stretch>
            <a:fillRect/>
          </a:stretch>
        </p:blipFill>
        <p:spPr>
          <a:xfrm>
            <a:off x="10830930" y="2282919"/>
            <a:ext cx="841123" cy="424156"/>
          </a:xfrm>
          <a:prstGeom prst="rect">
            <a:avLst/>
          </a:prstGeom>
        </p:spPr>
      </p:pic>
    </p:spTree>
    <p:extLst>
      <p:ext uri="{BB962C8B-B14F-4D97-AF65-F5344CB8AC3E}">
        <p14:creationId xmlns:p14="http://schemas.microsoft.com/office/powerpoint/2010/main" val="2547136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5834B1D-A5E9-DCEC-B265-1E7FF912D376}"/>
              </a:ext>
            </a:extLst>
          </p:cNvPr>
          <p:cNvSpPr>
            <a:spLocks noGrp="1" noRot="1" noMove="1" noResize="1" noEditPoints="1" noAdjustHandles="1" noChangeArrowheads="1" noChangeShapeType="1"/>
          </p:cNvSpPr>
          <p:nvPr/>
        </p:nvSpPr>
        <p:spPr>
          <a:xfrm>
            <a:off x="0" y="0"/>
            <a:ext cx="12192000" cy="68500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TextBox 32"/>
          <p:cNvSpPr txBox="1"/>
          <p:nvPr/>
        </p:nvSpPr>
        <p:spPr>
          <a:xfrm>
            <a:off x="3689836" y="1269899"/>
            <a:ext cx="3231861" cy="338554"/>
          </a:xfrm>
          <a:prstGeom prst="rect">
            <a:avLst/>
          </a:prstGeom>
          <a:noFill/>
        </p:spPr>
        <p:txBody>
          <a:bodyPr wrap="square" rtlCol="0">
            <a:spAutoFit/>
          </a:bodyPr>
          <a:lstStyle/>
          <a:p>
            <a:r>
              <a:rPr lang="en-GB" sz="1600" b="1" dirty="0">
                <a:solidFill>
                  <a:srgbClr val="008542"/>
                </a:solidFill>
              </a:rPr>
              <a:t>Tier 1: Consumption Reduction</a:t>
            </a:r>
          </a:p>
        </p:txBody>
      </p:sp>
      <p:sp>
        <p:nvSpPr>
          <p:cNvPr id="48" name="AutoShape 2" descr="United Utilities Trading Update - 07:00:09 27 Mar 2023 - UU. News article |  London Stock Ex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AutoShape 6" descr="United Utilities Trading Update - 07:00:09 27 Mar 2023 - UU. News article |  London Stock Ex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 name="TextBox 1"/>
          <p:cNvSpPr txBox="1"/>
          <p:nvPr/>
        </p:nvSpPr>
        <p:spPr>
          <a:xfrm>
            <a:off x="0" y="693286"/>
            <a:ext cx="11876741" cy="584775"/>
          </a:xfrm>
          <a:prstGeom prst="rect">
            <a:avLst/>
          </a:prstGeom>
          <a:noFill/>
        </p:spPr>
        <p:txBody>
          <a:bodyPr wrap="square" rtlCol="0">
            <a:spAutoFit/>
          </a:bodyPr>
          <a:lstStyle/>
          <a:p>
            <a:r>
              <a:rPr lang="en-GB" sz="1600" dirty="0">
                <a:solidFill>
                  <a:srgbClr val="008542"/>
                </a:solidFill>
              </a:rPr>
              <a:t>To be eligible to participate in our water and wastewater environmental incentive scheme </a:t>
            </a:r>
            <a:r>
              <a:rPr lang="en-GB" sz="1600" b="1" u="sng" dirty="0">
                <a:solidFill>
                  <a:srgbClr val="008542"/>
                </a:solidFill>
              </a:rPr>
              <a:t>a water meter must be installed</a:t>
            </a:r>
            <a:r>
              <a:rPr lang="en-GB" sz="1600" u="sng" dirty="0">
                <a:solidFill>
                  <a:srgbClr val="008542"/>
                </a:solidFill>
              </a:rPr>
              <a:t> </a:t>
            </a:r>
            <a:r>
              <a:rPr lang="en-GB" sz="1600" dirty="0">
                <a:solidFill>
                  <a:srgbClr val="008542"/>
                </a:solidFill>
              </a:rPr>
              <a:t>in the new build property. The incentives will be paid per qualifying property.</a:t>
            </a:r>
          </a:p>
        </p:txBody>
      </p:sp>
      <p:sp>
        <p:nvSpPr>
          <p:cNvPr id="25" name="Title 1"/>
          <p:cNvSpPr txBox="1">
            <a:spLocks/>
          </p:cNvSpPr>
          <p:nvPr/>
        </p:nvSpPr>
        <p:spPr>
          <a:xfrm>
            <a:off x="0" y="-25119"/>
            <a:ext cx="12192000" cy="729205"/>
          </a:xfrm>
          <a:prstGeom prst="rect">
            <a:avLst/>
          </a:prstGeom>
          <a:solidFill>
            <a:srgbClr val="024E43"/>
          </a:solidFill>
        </p:spPr>
        <p:txBody>
          <a:bodyPr lIns="144000" anchor="ctr"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200" b="1" dirty="0">
                <a:solidFill>
                  <a:schemeClr val="bg1"/>
                </a:solidFill>
              </a:rPr>
              <a:t>Proposed Environmental Incentive Scheme</a:t>
            </a:r>
            <a:endParaRPr lang="en-GB" sz="2400" b="1" dirty="0">
              <a:solidFill>
                <a:schemeClr val="bg1"/>
              </a:solidFill>
            </a:endParaRPr>
          </a:p>
        </p:txBody>
      </p:sp>
      <p:sp>
        <p:nvSpPr>
          <p:cNvPr id="66" name="Rectangle 65"/>
          <p:cNvSpPr/>
          <p:nvPr/>
        </p:nvSpPr>
        <p:spPr>
          <a:xfrm>
            <a:off x="10025896" y="1568328"/>
            <a:ext cx="2020334" cy="988594"/>
          </a:xfrm>
          <a:prstGeom prst="rect">
            <a:avLst/>
          </a:prstGeom>
          <a:solidFill>
            <a:srgbClr val="008542"/>
          </a:solidFill>
          <a:ln>
            <a:solidFill>
              <a:srgbClr val="C3E08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1400" b="1" dirty="0">
                <a:solidFill>
                  <a:schemeClr val="bg1"/>
                </a:solidFill>
              </a:rPr>
              <a:t>Incentive</a:t>
            </a:r>
          </a:p>
          <a:p>
            <a:pPr lvl="0"/>
            <a:r>
              <a:rPr lang="en-GB" sz="1400" dirty="0">
                <a:solidFill>
                  <a:schemeClr val="bg1"/>
                </a:solidFill>
              </a:rPr>
              <a:t>Water £</a:t>
            </a:r>
          </a:p>
          <a:p>
            <a:pPr lvl="0"/>
            <a:r>
              <a:rPr lang="en-GB" sz="1400" dirty="0">
                <a:solidFill>
                  <a:schemeClr val="bg1"/>
                </a:solidFill>
              </a:rPr>
              <a:t>Wastewater £</a:t>
            </a:r>
          </a:p>
        </p:txBody>
      </p:sp>
      <p:sp>
        <p:nvSpPr>
          <p:cNvPr id="74" name="Rectangle 73"/>
          <p:cNvSpPr/>
          <p:nvPr/>
        </p:nvSpPr>
        <p:spPr>
          <a:xfrm>
            <a:off x="10025896" y="2863401"/>
            <a:ext cx="2020334" cy="150944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rgbClr val="008542"/>
                </a:solidFill>
              </a:rPr>
              <a:t>Incentive</a:t>
            </a:r>
          </a:p>
          <a:p>
            <a:endParaRPr lang="en-GB" sz="1400" b="1" dirty="0">
              <a:solidFill>
                <a:srgbClr val="008542"/>
              </a:solidFill>
            </a:endParaRPr>
          </a:p>
          <a:p>
            <a:r>
              <a:rPr lang="en-GB" sz="1400" dirty="0">
                <a:solidFill>
                  <a:srgbClr val="008542"/>
                </a:solidFill>
                <a:ea typeface="Calibri"/>
                <a:cs typeface="Calibri"/>
              </a:rPr>
              <a:t>Water £</a:t>
            </a:r>
          </a:p>
          <a:p>
            <a:endParaRPr lang="en-GB" sz="1400" dirty="0">
              <a:solidFill>
                <a:srgbClr val="008542"/>
              </a:solidFill>
              <a:ea typeface="Calibri"/>
              <a:cs typeface="Calibri"/>
            </a:endParaRPr>
          </a:p>
          <a:p>
            <a:r>
              <a:rPr lang="en-GB" sz="1400" dirty="0">
                <a:solidFill>
                  <a:srgbClr val="008542"/>
                </a:solidFill>
                <a:ea typeface="Calibri"/>
                <a:cs typeface="Calibri"/>
              </a:rPr>
              <a:t>Wastewater £</a:t>
            </a:r>
          </a:p>
          <a:p>
            <a:r>
              <a:rPr lang="en-GB" sz="1400" dirty="0">
                <a:solidFill>
                  <a:srgbClr val="008542"/>
                </a:solidFill>
                <a:ea typeface="Calibri"/>
                <a:cs typeface="Calibri"/>
              </a:rPr>
              <a:t>Wastewater £</a:t>
            </a:r>
          </a:p>
        </p:txBody>
      </p:sp>
      <p:sp>
        <p:nvSpPr>
          <p:cNvPr id="79" name="Rectangle 78"/>
          <p:cNvSpPr/>
          <p:nvPr/>
        </p:nvSpPr>
        <p:spPr>
          <a:xfrm>
            <a:off x="10019319" y="4693802"/>
            <a:ext cx="2020334" cy="1394528"/>
          </a:xfrm>
          <a:prstGeom prst="rect">
            <a:avLst/>
          </a:prstGeom>
          <a:solidFill>
            <a:srgbClr val="024E4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chemeClr val="bg1"/>
                </a:solidFill>
              </a:rPr>
              <a:t>Incentive </a:t>
            </a:r>
          </a:p>
          <a:p>
            <a:r>
              <a:rPr lang="en-GB" sz="1400" dirty="0">
                <a:solidFill>
                  <a:schemeClr val="bg1"/>
                </a:solidFill>
              </a:rPr>
              <a:t>£ / reputational ?</a:t>
            </a:r>
          </a:p>
        </p:txBody>
      </p:sp>
      <p:sp>
        <p:nvSpPr>
          <p:cNvPr id="41" name="Rectangle 40"/>
          <p:cNvSpPr/>
          <p:nvPr/>
        </p:nvSpPr>
        <p:spPr>
          <a:xfrm>
            <a:off x="3822452" y="1568328"/>
            <a:ext cx="6070828" cy="1004806"/>
          </a:xfrm>
          <a:prstGeom prst="rect">
            <a:avLst/>
          </a:prstGeom>
          <a:solidFill>
            <a:srgbClr val="00854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bg1"/>
                </a:solidFill>
              </a:rPr>
              <a:t>Eligibility </a:t>
            </a:r>
            <a:endParaRPr lang="en-GB" sz="1400" dirty="0">
              <a:solidFill>
                <a:schemeClr val="bg1"/>
              </a:solidFill>
            </a:endParaRPr>
          </a:p>
          <a:p>
            <a:pPr marL="342900" indent="-342900">
              <a:buFont typeface="+mj-lt"/>
              <a:buAutoNum type="arabicPeriod"/>
            </a:pPr>
            <a:r>
              <a:rPr lang="en-GB" sz="1400" dirty="0">
                <a:solidFill>
                  <a:schemeClr val="bg1"/>
                </a:solidFill>
              </a:rPr>
              <a:t>Water efficiency 100 lpppd and flow regulator (14l per minute), and/or</a:t>
            </a:r>
          </a:p>
          <a:p>
            <a:pPr marL="342900" indent="-342900">
              <a:buFont typeface="+mj-lt"/>
              <a:buAutoNum type="arabicPeriod"/>
            </a:pPr>
            <a:r>
              <a:rPr lang="en-GB" sz="1400" dirty="0">
                <a:solidFill>
                  <a:schemeClr val="bg1"/>
                </a:solidFill>
              </a:rPr>
              <a:t>Property level SuDS (installation of water butt/raised planter/rain garden)</a:t>
            </a:r>
          </a:p>
        </p:txBody>
      </p:sp>
      <p:sp>
        <p:nvSpPr>
          <p:cNvPr id="34" name="TextBox 33"/>
          <p:cNvSpPr txBox="1"/>
          <p:nvPr/>
        </p:nvSpPr>
        <p:spPr>
          <a:xfrm>
            <a:off x="3822452" y="2573134"/>
            <a:ext cx="2601452" cy="338554"/>
          </a:xfrm>
          <a:prstGeom prst="rect">
            <a:avLst/>
          </a:prstGeom>
          <a:noFill/>
        </p:spPr>
        <p:txBody>
          <a:bodyPr wrap="square" rtlCol="0">
            <a:spAutoFit/>
          </a:bodyPr>
          <a:lstStyle/>
          <a:p>
            <a:r>
              <a:rPr lang="en-GB" sz="1600" b="1" dirty="0">
                <a:solidFill>
                  <a:srgbClr val="008542"/>
                </a:solidFill>
              </a:rPr>
              <a:t>Tier 2: Water Reuse</a:t>
            </a:r>
          </a:p>
        </p:txBody>
      </p:sp>
      <p:sp>
        <p:nvSpPr>
          <p:cNvPr id="55" name="Rectangle 54"/>
          <p:cNvSpPr/>
          <p:nvPr/>
        </p:nvSpPr>
        <p:spPr>
          <a:xfrm>
            <a:off x="3848759" y="2863401"/>
            <a:ext cx="6044521" cy="152974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rgbClr val="008542"/>
                </a:solidFill>
              </a:rPr>
              <a:t>Achieve all of tier 1 to progress to tier 2</a:t>
            </a:r>
          </a:p>
          <a:p>
            <a:r>
              <a:rPr lang="en-GB" sz="1400" b="1" dirty="0">
                <a:solidFill>
                  <a:srgbClr val="008542"/>
                </a:solidFill>
              </a:rPr>
              <a:t>Eligibility</a:t>
            </a:r>
            <a:endParaRPr lang="en-GB" sz="1400" dirty="0">
              <a:solidFill>
                <a:srgbClr val="008542"/>
              </a:solidFill>
            </a:endParaRPr>
          </a:p>
          <a:p>
            <a:pPr marL="342900" indent="-342900">
              <a:buFont typeface="+mj-lt"/>
              <a:buAutoNum type="arabicPeriod" startAt="3"/>
            </a:pPr>
            <a:r>
              <a:rPr lang="en-GB" sz="1400" dirty="0">
                <a:solidFill>
                  <a:srgbClr val="008542"/>
                </a:solidFill>
              </a:rPr>
              <a:t>Install water reuse technology for toilets (e.g., rainwater harvesting or grey water re-use), and/or</a:t>
            </a:r>
          </a:p>
          <a:p>
            <a:pPr marL="342900" indent="-342900">
              <a:buFont typeface="+mj-lt"/>
              <a:buAutoNum type="arabicPeriod" startAt="3"/>
            </a:pPr>
            <a:r>
              <a:rPr lang="en-GB" sz="1400" dirty="0">
                <a:solidFill>
                  <a:srgbClr val="008542"/>
                </a:solidFill>
              </a:rPr>
              <a:t>No surface water connection to sewer, and/or</a:t>
            </a:r>
          </a:p>
          <a:p>
            <a:pPr marL="342900" indent="-342900">
              <a:buFont typeface="+mj-lt"/>
              <a:buAutoNum type="arabicPeriod" startAt="3"/>
            </a:pPr>
            <a:r>
              <a:rPr lang="en-GB" sz="1400" dirty="0">
                <a:solidFill>
                  <a:srgbClr val="008542"/>
                </a:solidFill>
              </a:rPr>
              <a:t>Install permeable surfaces</a:t>
            </a:r>
          </a:p>
        </p:txBody>
      </p:sp>
      <p:sp>
        <p:nvSpPr>
          <p:cNvPr id="35" name="TextBox 34"/>
          <p:cNvSpPr txBox="1"/>
          <p:nvPr/>
        </p:nvSpPr>
        <p:spPr>
          <a:xfrm>
            <a:off x="3796146" y="4393148"/>
            <a:ext cx="2601452" cy="338554"/>
          </a:xfrm>
          <a:prstGeom prst="rect">
            <a:avLst/>
          </a:prstGeom>
          <a:noFill/>
        </p:spPr>
        <p:txBody>
          <a:bodyPr wrap="square" rtlCol="0">
            <a:spAutoFit/>
          </a:bodyPr>
          <a:lstStyle/>
          <a:p>
            <a:r>
              <a:rPr lang="en-GB" sz="1600" b="1" dirty="0">
                <a:solidFill>
                  <a:srgbClr val="008542"/>
                </a:solidFill>
              </a:rPr>
              <a:t>Tier 3: Water Offsetting </a:t>
            </a:r>
          </a:p>
        </p:txBody>
      </p:sp>
      <p:sp>
        <p:nvSpPr>
          <p:cNvPr id="58" name="Rectangle 57"/>
          <p:cNvSpPr/>
          <p:nvPr/>
        </p:nvSpPr>
        <p:spPr>
          <a:xfrm>
            <a:off x="3822452" y="4703506"/>
            <a:ext cx="6044521" cy="1384824"/>
          </a:xfrm>
          <a:prstGeom prst="rect">
            <a:avLst/>
          </a:prstGeom>
          <a:solidFill>
            <a:srgbClr val="024E43"/>
          </a:solidFill>
          <a:ln>
            <a:solidFill>
              <a:srgbClr val="00854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chemeClr val="bg1"/>
                </a:solidFill>
              </a:rPr>
              <a:t>Achieve Tier 1 and Tier 2 (water re-use and one of the two wastewater tier 2)</a:t>
            </a:r>
          </a:p>
          <a:p>
            <a:r>
              <a:rPr lang="en-GB" sz="1400" b="1" dirty="0">
                <a:solidFill>
                  <a:schemeClr val="bg1"/>
                </a:solidFill>
              </a:rPr>
              <a:t>Eligibility</a:t>
            </a:r>
          </a:p>
          <a:p>
            <a:pPr marL="342900" indent="-342900">
              <a:buFont typeface="+mj-lt"/>
              <a:buAutoNum type="arabicPeriod" startAt="6"/>
            </a:pPr>
            <a:r>
              <a:rPr lang="en-GB" sz="1400" dirty="0">
                <a:solidFill>
                  <a:schemeClr val="bg1"/>
                </a:solidFill>
              </a:rPr>
              <a:t>Offsetting the water demand of your new development through fixing internal leaks and retrofitting of water meters and water saving devices across existing homes.</a:t>
            </a:r>
          </a:p>
        </p:txBody>
      </p:sp>
      <p:pic>
        <p:nvPicPr>
          <p:cNvPr id="5" name="Picture 4"/>
          <p:cNvPicPr>
            <a:picLocks noChangeAspect="1"/>
          </p:cNvPicPr>
          <p:nvPr/>
        </p:nvPicPr>
        <p:blipFill>
          <a:blip r:embed="rId2"/>
          <a:stretch>
            <a:fillRect/>
          </a:stretch>
        </p:blipFill>
        <p:spPr>
          <a:xfrm>
            <a:off x="190532" y="1313859"/>
            <a:ext cx="3486150" cy="3689062"/>
          </a:xfrm>
          <a:prstGeom prst="rect">
            <a:avLst/>
          </a:prstGeom>
        </p:spPr>
      </p:pic>
      <p:sp>
        <p:nvSpPr>
          <p:cNvPr id="17" name="Rectangle 16"/>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18" name="Rectangle 17"/>
          <p:cNvSpPr/>
          <p:nvPr/>
        </p:nvSpPr>
        <p:spPr>
          <a:xfrm>
            <a:off x="214102" y="5180506"/>
            <a:ext cx="3439010" cy="866944"/>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24E43"/>
                </a:solidFill>
              </a:rPr>
              <a:t>Q. Which tiers will you be aiming to achieve?</a:t>
            </a:r>
          </a:p>
        </p:txBody>
      </p:sp>
    </p:spTree>
    <p:extLst>
      <p:ext uri="{BB962C8B-B14F-4D97-AF65-F5344CB8AC3E}">
        <p14:creationId xmlns:p14="http://schemas.microsoft.com/office/powerpoint/2010/main" val="248157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AutoShape 2" descr="United Utilities Trading Update - 07:00:09 27 Mar 2023 - UU. News article |  London Stock Ex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AutoShape 6" descr="United Utilities Trading Update - 07:00:09 27 Mar 2023 - UU. News article |  London Stock Ex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Title 1"/>
          <p:cNvSpPr txBox="1">
            <a:spLocks/>
          </p:cNvSpPr>
          <p:nvPr/>
        </p:nvSpPr>
        <p:spPr>
          <a:xfrm>
            <a:off x="0" y="-25119"/>
            <a:ext cx="12192000" cy="729205"/>
          </a:xfrm>
          <a:prstGeom prst="rect">
            <a:avLst/>
          </a:prstGeom>
          <a:solidFill>
            <a:srgbClr val="024E43"/>
          </a:solidFill>
        </p:spPr>
        <p:txBody>
          <a:bodyPr lIns="144000" anchor="ctr"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200" b="1" dirty="0">
                <a:solidFill>
                  <a:schemeClr val="bg1"/>
                </a:solidFill>
              </a:rPr>
              <a:t>Environmental Incentive Scheme – how it would work</a:t>
            </a:r>
            <a:endParaRPr lang="en-GB" sz="2400" b="1" dirty="0">
              <a:solidFill>
                <a:schemeClr val="bg1"/>
              </a:solidFill>
            </a:endParaRPr>
          </a:p>
        </p:txBody>
      </p:sp>
      <p:sp>
        <p:nvSpPr>
          <p:cNvPr id="13" name="Rectangle 12"/>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graphicFrame>
        <p:nvGraphicFramePr>
          <p:cNvPr id="2" name="Diagram 1"/>
          <p:cNvGraphicFramePr/>
          <p:nvPr>
            <p:extLst>
              <p:ext uri="{D42A27DB-BD31-4B8C-83A1-F6EECF244321}">
                <p14:modId xmlns:p14="http://schemas.microsoft.com/office/powerpoint/2010/main" val="3914354014"/>
              </p:ext>
            </p:extLst>
          </p:nvPr>
        </p:nvGraphicFramePr>
        <p:xfrm>
          <a:off x="155575" y="823431"/>
          <a:ext cx="11905245" cy="4973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55575" y="5350080"/>
            <a:ext cx="7854569" cy="759298"/>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24E43"/>
                </a:solidFill>
              </a:rPr>
              <a:t>Q. How can we support you with the environmental incentive scheme? </a:t>
            </a:r>
          </a:p>
        </p:txBody>
      </p:sp>
      <p:sp>
        <p:nvSpPr>
          <p:cNvPr id="3" name="TextBox 2"/>
          <p:cNvSpPr txBox="1"/>
          <p:nvPr/>
        </p:nvSpPr>
        <p:spPr>
          <a:xfrm>
            <a:off x="307975" y="4596900"/>
            <a:ext cx="8153273" cy="276999"/>
          </a:xfrm>
          <a:prstGeom prst="rect">
            <a:avLst/>
          </a:prstGeom>
          <a:noFill/>
        </p:spPr>
        <p:txBody>
          <a:bodyPr wrap="square" rtlCol="0">
            <a:spAutoFit/>
          </a:bodyPr>
          <a:lstStyle/>
          <a:p>
            <a:r>
              <a:rPr lang="en-GB" sz="1200" dirty="0"/>
              <a:t>*not required to send upfront specification sheets, but if requested must provide within 5 working days</a:t>
            </a:r>
          </a:p>
        </p:txBody>
      </p:sp>
    </p:spTree>
    <p:extLst>
      <p:ext uri="{BB962C8B-B14F-4D97-AF65-F5344CB8AC3E}">
        <p14:creationId xmlns:p14="http://schemas.microsoft.com/office/powerpoint/2010/main" val="30604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AutoShape 2" descr="United Utilities Trading Update - 07:00:09 27 Mar 2023 - UU. News article |  London Stock Ex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50" name="AutoShape 6" descr="United Utilities Trading Update - 07:00:09 27 Mar 2023 - UU. News article |  London Stock Ex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5" name="Title 1"/>
          <p:cNvSpPr txBox="1">
            <a:spLocks/>
          </p:cNvSpPr>
          <p:nvPr/>
        </p:nvSpPr>
        <p:spPr>
          <a:xfrm>
            <a:off x="0" y="-25119"/>
            <a:ext cx="12192000" cy="729205"/>
          </a:xfrm>
          <a:prstGeom prst="rect">
            <a:avLst/>
          </a:prstGeom>
          <a:solidFill>
            <a:srgbClr val="024E43"/>
          </a:solidFill>
        </p:spPr>
        <p:txBody>
          <a:bodyPr lIns="144000" anchor="ctr"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200" b="1" dirty="0">
                <a:solidFill>
                  <a:schemeClr val="bg1"/>
                </a:solidFill>
              </a:rPr>
              <a:t>How the scheme is funded.</a:t>
            </a:r>
            <a:endParaRPr lang="en-GB" sz="2400" b="1" dirty="0">
              <a:solidFill>
                <a:schemeClr val="bg1"/>
              </a:solidFill>
            </a:endParaRPr>
          </a:p>
        </p:txBody>
      </p:sp>
      <p:sp>
        <p:nvSpPr>
          <p:cNvPr id="13" name="Rectangle 12"/>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3" name="TextBox 2"/>
          <p:cNvSpPr txBox="1"/>
          <p:nvPr/>
        </p:nvSpPr>
        <p:spPr>
          <a:xfrm>
            <a:off x="155575" y="958795"/>
            <a:ext cx="10678755" cy="1158161"/>
          </a:xfrm>
          <a:prstGeom prst="rect">
            <a:avLst/>
          </a:prstGeom>
          <a:solidFill>
            <a:srgbClr val="008542"/>
          </a:solidFill>
        </p:spPr>
        <p:txBody>
          <a:bodyPr wrap="square" lIns="72000" tIns="144000" rIns="72000" bIns="180000" rtlCol="0">
            <a:spAutoFit/>
          </a:bodyPr>
          <a:lstStyle/>
          <a:p>
            <a:r>
              <a:rPr lang="en-GB" dirty="0">
                <a:solidFill>
                  <a:schemeClr val="bg1"/>
                </a:solidFill>
              </a:rPr>
              <a:t>Current water and wastewater sustainable scheme is “self-funding” within Developer Services. With charges set to recover the costs of network reinforcement (lower reduced rate infrastructure charges for sustainable development to reflect lower demand placed on our network)</a:t>
            </a:r>
          </a:p>
        </p:txBody>
      </p:sp>
      <p:sp>
        <p:nvSpPr>
          <p:cNvPr id="9" name="TextBox 8"/>
          <p:cNvSpPr txBox="1"/>
          <p:nvPr/>
        </p:nvSpPr>
        <p:spPr>
          <a:xfrm>
            <a:off x="1835463" y="2426050"/>
            <a:ext cx="10175688" cy="1754326"/>
          </a:xfrm>
          <a:prstGeom prst="rect">
            <a:avLst/>
          </a:prstGeom>
          <a:solidFill>
            <a:srgbClr val="024E43"/>
          </a:solidFill>
        </p:spPr>
        <p:txBody>
          <a:bodyPr wrap="square" rtlCol="0">
            <a:spAutoFit/>
          </a:bodyPr>
          <a:lstStyle/>
          <a:p>
            <a:pPr algn="ctr"/>
            <a:r>
              <a:rPr lang="en-GB" b="1" dirty="0">
                <a:solidFill>
                  <a:schemeClr val="bg1"/>
                </a:solidFill>
              </a:rPr>
              <a:t>Consultation on environmental incentives to support sustainable new homes.</a:t>
            </a:r>
          </a:p>
          <a:p>
            <a:pPr algn="ctr"/>
            <a:r>
              <a:rPr lang="en-GB" i="1" dirty="0">
                <a:solidFill>
                  <a:schemeClr val="bg1"/>
                </a:solidFill>
              </a:rPr>
              <a:t>“We are consulting on changes to our charging rules in the form of a common framework for water companies to offer stronger and more standardised environmental incentives to developers to encourage them to build new homes that are more water efficient and with sustainable drainage”</a:t>
            </a:r>
            <a:endParaRPr lang="en-GB" b="1" i="1" dirty="0">
              <a:solidFill>
                <a:schemeClr val="bg1"/>
              </a:solidFill>
            </a:endParaRPr>
          </a:p>
          <a:p>
            <a:pPr algn="ctr"/>
            <a:endParaRPr lang="en-GB" dirty="0">
              <a:solidFill>
                <a:schemeClr val="bg1"/>
              </a:solidFill>
            </a:endParaRPr>
          </a:p>
          <a:p>
            <a:pPr algn="ctr"/>
            <a:r>
              <a:rPr lang="en-GB" b="1" dirty="0">
                <a:solidFill>
                  <a:schemeClr val="bg1"/>
                </a:solidFill>
              </a:rPr>
              <a:t>The closing date for the consultation was 1 August 2023</a:t>
            </a:r>
            <a:r>
              <a:rPr lang="en-GB" dirty="0">
                <a:solidFill>
                  <a:schemeClr val="bg1"/>
                </a:solidFill>
              </a:rPr>
              <a:t>.</a:t>
            </a:r>
          </a:p>
        </p:txBody>
      </p:sp>
      <p:pic>
        <p:nvPicPr>
          <p:cNvPr id="4" name="Picture 3"/>
          <p:cNvPicPr>
            <a:picLocks noChangeAspect="1"/>
          </p:cNvPicPr>
          <p:nvPr/>
        </p:nvPicPr>
        <p:blipFill>
          <a:blip r:embed="rId2"/>
          <a:stretch>
            <a:fillRect/>
          </a:stretch>
        </p:blipFill>
        <p:spPr>
          <a:xfrm>
            <a:off x="155575" y="3012531"/>
            <a:ext cx="1457325" cy="476250"/>
          </a:xfrm>
          <a:prstGeom prst="rect">
            <a:avLst/>
          </a:prstGeom>
        </p:spPr>
      </p:pic>
      <p:sp>
        <p:nvSpPr>
          <p:cNvPr id="12" name="TextBox 11"/>
          <p:cNvSpPr txBox="1"/>
          <p:nvPr/>
        </p:nvSpPr>
        <p:spPr>
          <a:xfrm>
            <a:off x="155575" y="4480633"/>
            <a:ext cx="11855576" cy="1471511"/>
          </a:xfrm>
          <a:prstGeom prst="rect">
            <a:avLst/>
          </a:prstGeom>
          <a:solidFill>
            <a:srgbClr val="C3E088"/>
          </a:solidFill>
        </p:spPr>
        <p:txBody>
          <a:bodyPr wrap="square" tIns="180000" bIns="180000" rtlCol="0">
            <a:spAutoFit/>
          </a:bodyPr>
          <a:lstStyle/>
          <a:p>
            <a:pPr algn="ctr"/>
            <a:r>
              <a:rPr lang="en-GB" b="1" dirty="0"/>
              <a:t>Ofwat outlined basis of how environmental incentives will be funded for 2025 – 2030:</a:t>
            </a:r>
          </a:p>
          <a:p>
            <a:pPr algn="ctr"/>
            <a:r>
              <a:rPr lang="en-GB" i="1" dirty="0"/>
              <a:t>“any discount will be funded by other developer services customers (so they are revenue-neutral within developer services)”. </a:t>
            </a:r>
          </a:p>
          <a:p>
            <a:pPr algn="ctr"/>
            <a:r>
              <a:rPr lang="en-GB" dirty="0"/>
              <a:t>Current expectation is that environmental incentives will be applied as either a discount (sustainable developments) or surcharge (non-sustainable developments)</a:t>
            </a:r>
          </a:p>
        </p:txBody>
      </p:sp>
      <p:pic>
        <p:nvPicPr>
          <p:cNvPr id="14" name="Picture 13"/>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0796014" y="788046"/>
            <a:ext cx="1395986" cy="1339104"/>
          </a:xfrm>
          <a:prstGeom prst="rect">
            <a:avLst/>
          </a:prstGeom>
        </p:spPr>
      </p:pic>
    </p:spTree>
    <p:extLst>
      <p:ext uri="{BB962C8B-B14F-4D97-AF65-F5344CB8AC3E}">
        <p14:creationId xmlns:p14="http://schemas.microsoft.com/office/powerpoint/2010/main" val="3601599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29205"/>
          </a:xfrm>
          <a:solidFill>
            <a:srgbClr val="024E43"/>
          </a:solidFill>
        </p:spPr>
        <p:txBody>
          <a:bodyPr lIns="468000" tIns="36000" bIns="36000" anchor="ctr" anchorCtr="0"/>
          <a:lstStyle/>
          <a:p>
            <a:r>
              <a:rPr lang="en-GB" sz="2800" dirty="0">
                <a:solidFill>
                  <a:schemeClr val="bg1"/>
                </a:solidFill>
              </a:rPr>
              <a:t>Agenda</a:t>
            </a:r>
            <a:endParaRPr lang="en-GB" sz="2000" dirty="0">
              <a:solidFill>
                <a:schemeClr val="bg1"/>
              </a:solidFill>
            </a:endParaRPr>
          </a:p>
        </p:txBody>
      </p:sp>
      <p:sp>
        <p:nvSpPr>
          <p:cNvPr id="17" name="Rectangle 16"/>
          <p:cNvSpPr/>
          <p:nvPr/>
        </p:nvSpPr>
        <p:spPr>
          <a:xfrm>
            <a:off x="0" y="6273478"/>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graphicFrame>
        <p:nvGraphicFramePr>
          <p:cNvPr id="4" name="Diagram 3"/>
          <p:cNvGraphicFramePr/>
          <p:nvPr>
            <p:extLst>
              <p:ext uri="{D42A27DB-BD31-4B8C-83A1-F6EECF244321}">
                <p14:modId xmlns:p14="http://schemas.microsoft.com/office/powerpoint/2010/main" val="3143580388"/>
              </p:ext>
            </p:extLst>
          </p:nvPr>
        </p:nvGraphicFramePr>
        <p:xfrm>
          <a:off x="6096000" y="850738"/>
          <a:ext cx="5636871" cy="53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703" y="911505"/>
            <a:ext cx="7950235" cy="5301205"/>
          </a:xfrm>
          <a:prstGeom prst="rect">
            <a:avLst/>
          </a:prstGeom>
          <a:effectLst>
            <a:softEdge rad="1054100"/>
          </a:effectLst>
        </p:spPr>
      </p:pic>
      <p:sp>
        <p:nvSpPr>
          <p:cNvPr id="5" name="TextBox 4"/>
          <p:cNvSpPr txBox="1"/>
          <p:nvPr/>
        </p:nvSpPr>
        <p:spPr>
          <a:xfrm>
            <a:off x="6296627" y="1064871"/>
            <a:ext cx="347241" cy="461665"/>
          </a:xfrm>
          <a:prstGeom prst="rect">
            <a:avLst/>
          </a:prstGeom>
          <a:noFill/>
        </p:spPr>
        <p:txBody>
          <a:bodyPr wrap="square" rtlCol="0">
            <a:spAutoFit/>
          </a:bodyPr>
          <a:lstStyle/>
          <a:p>
            <a:r>
              <a:rPr lang="en-GB" sz="2400" b="1" dirty="0">
                <a:solidFill>
                  <a:srgbClr val="008542"/>
                </a:solidFill>
              </a:rPr>
              <a:t>1</a:t>
            </a:r>
          </a:p>
        </p:txBody>
      </p:sp>
      <p:sp>
        <p:nvSpPr>
          <p:cNvPr id="9" name="TextBox 8"/>
          <p:cNvSpPr txBox="1"/>
          <p:nvPr/>
        </p:nvSpPr>
        <p:spPr>
          <a:xfrm>
            <a:off x="6753827" y="1819030"/>
            <a:ext cx="347241" cy="461665"/>
          </a:xfrm>
          <a:prstGeom prst="rect">
            <a:avLst/>
          </a:prstGeom>
          <a:noFill/>
        </p:spPr>
        <p:txBody>
          <a:bodyPr wrap="square" rtlCol="0">
            <a:spAutoFit/>
          </a:bodyPr>
          <a:lstStyle/>
          <a:p>
            <a:r>
              <a:rPr lang="en-GB" sz="2400" b="1" dirty="0">
                <a:solidFill>
                  <a:srgbClr val="008542"/>
                </a:solidFill>
              </a:rPr>
              <a:t>2</a:t>
            </a:r>
          </a:p>
        </p:txBody>
      </p:sp>
      <p:sp>
        <p:nvSpPr>
          <p:cNvPr id="10" name="TextBox 9"/>
          <p:cNvSpPr txBox="1"/>
          <p:nvPr/>
        </p:nvSpPr>
        <p:spPr>
          <a:xfrm>
            <a:off x="6979532" y="2529662"/>
            <a:ext cx="347241" cy="461665"/>
          </a:xfrm>
          <a:prstGeom prst="rect">
            <a:avLst/>
          </a:prstGeom>
          <a:noFill/>
        </p:spPr>
        <p:txBody>
          <a:bodyPr wrap="square" rtlCol="0">
            <a:spAutoFit/>
          </a:bodyPr>
          <a:lstStyle/>
          <a:p>
            <a:r>
              <a:rPr lang="en-GB" sz="2400" b="1" dirty="0">
                <a:solidFill>
                  <a:srgbClr val="008542"/>
                </a:solidFill>
              </a:rPr>
              <a:t>3</a:t>
            </a:r>
          </a:p>
        </p:txBody>
      </p:sp>
      <p:sp>
        <p:nvSpPr>
          <p:cNvPr id="11" name="TextBox 10"/>
          <p:cNvSpPr txBox="1"/>
          <p:nvPr/>
        </p:nvSpPr>
        <p:spPr>
          <a:xfrm>
            <a:off x="7058627" y="3262724"/>
            <a:ext cx="347241" cy="461665"/>
          </a:xfrm>
          <a:prstGeom prst="rect">
            <a:avLst/>
          </a:prstGeom>
          <a:noFill/>
        </p:spPr>
        <p:txBody>
          <a:bodyPr wrap="square" rtlCol="0">
            <a:spAutoFit/>
          </a:bodyPr>
          <a:lstStyle/>
          <a:p>
            <a:r>
              <a:rPr lang="en-GB" sz="2400" b="1" dirty="0">
                <a:solidFill>
                  <a:srgbClr val="008542"/>
                </a:solidFill>
              </a:rPr>
              <a:t>4</a:t>
            </a:r>
          </a:p>
        </p:txBody>
      </p:sp>
      <p:sp>
        <p:nvSpPr>
          <p:cNvPr id="12" name="TextBox 11"/>
          <p:cNvSpPr txBox="1"/>
          <p:nvPr/>
        </p:nvSpPr>
        <p:spPr>
          <a:xfrm>
            <a:off x="6969887" y="3995786"/>
            <a:ext cx="347241" cy="461665"/>
          </a:xfrm>
          <a:prstGeom prst="rect">
            <a:avLst/>
          </a:prstGeom>
          <a:noFill/>
        </p:spPr>
        <p:txBody>
          <a:bodyPr wrap="square" rtlCol="0">
            <a:spAutoFit/>
          </a:bodyPr>
          <a:lstStyle/>
          <a:p>
            <a:r>
              <a:rPr lang="en-GB" sz="2400" b="1" dirty="0">
                <a:solidFill>
                  <a:srgbClr val="008542"/>
                </a:solidFill>
              </a:rPr>
              <a:t>5</a:t>
            </a:r>
          </a:p>
        </p:txBody>
      </p:sp>
      <p:sp>
        <p:nvSpPr>
          <p:cNvPr id="13" name="TextBox 12"/>
          <p:cNvSpPr txBox="1"/>
          <p:nvPr/>
        </p:nvSpPr>
        <p:spPr>
          <a:xfrm>
            <a:off x="6721030" y="4698277"/>
            <a:ext cx="347241" cy="461665"/>
          </a:xfrm>
          <a:prstGeom prst="rect">
            <a:avLst/>
          </a:prstGeom>
          <a:noFill/>
        </p:spPr>
        <p:txBody>
          <a:bodyPr wrap="square" rtlCol="0">
            <a:spAutoFit/>
          </a:bodyPr>
          <a:lstStyle/>
          <a:p>
            <a:r>
              <a:rPr lang="en-GB" sz="2400" b="1" dirty="0">
                <a:solidFill>
                  <a:srgbClr val="008542"/>
                </a:solidFill>
              </a:rPr>
              <a:t>6</a:t>
            </a:r>
          </a:p>
        </p:txBody>
      </p:sp>
      <p:sp>
        <p:nvSpPr>
          <p:cNvPr id="14" name="TextBox 13"/>
          <p:cNvSpPr txBox="1"/>
          <p:nvPr/>
        </p:nvSpPr>
        <p:spPr>
          <a:xfrm>
            <a:off x="6296627" y="5428704"/>
            <a:ext cx="347241" cy="461665"/>
          </a:xfrm>
          <a:prstGeom prst="rect">
            <a:avLst/>
          </a:prstGeom>
          <a:noFill/>
        </p:spPr>
        <p:txBody>
          <a:bodyPr wrap="square" rtlCol="0">
            <a:spAutoFit/>
          </a:bodyPr>
          <a:lstStyle/>
          <a:p>
            <a:r>
              <a:rPr lang="en-GB" sz="2400" b="1" dirty="0">
                <a:solidFill>
                  <a:srgbClr val="008542"/>
                </a:solidFill>
              </a:rPr>
              <a:t>7</a:t>
            </a:r>
          </a:p>
        </p:txBody>
      </p:sp>
    </p:spTree>
    <p:extLst>
      <p:ext uri="{BB962C8B-B14F-4D97-AF65-F5344CB8AC3E}">
        <p14:creationId xmlns:p14="http://schemas.microsoft.com/office/powerpoint/2010/main" val="70663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4E43"/>
        </a:solidFill>
        <a:effectLst/>
      </p:bgPr>
    </p:bg>
    <p:spTree>
      <p:nvGrpSpPr>
        <p:cNvPr id="1" name=""/>
        <p:cNvGrpSpPr/>
        <p:nvPr/>
      </p:nvGrpSpPr>
      <p:grpSpPr>
        <a:xfrm>
          <a:off x="0" y="0"/>
          <a:ext cx="0" cy="0"/>
          <a:chOff x="0" y="0"/>
          <a:chExt cx="0" cy="0"/>
        </a:xfrm>
      </p:grpSpPr>
      <p:sp>
        <p:nvSpPr>
          <p:cNvPr id="64" name="Rectangle 63"/>
          <p:cNvSpPr/>
          <p:nvPr/>
        </p:nvSpPr>
        <p:spPr>
          <a:xfrm>
            <a:off x="855" y="815809"/>
            <a:ext cx="12192000" cy="6042191"/>
          </a:xfrm>
          <a:prstGeom prst="rect">
            <a:avLst/>
          </a:prstGeom>
          <a:solidFill>
            <a:srgbClr val="DBD9D6"/>
          </a:solidFill>
          <a:ln w="38100">
            <a:solidFill>
              <a:srgbClr val="C3E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855" y="-7677"/>
            <a:ext cx="12191145" cy="584775"/>
          </a:xfrm>
          <a:prstGeom prst="rect">
            <a:avLst/>
          </a:prstGeom>
          <a:solidFill>
            <a:srgbClr val="024E43"/>
          </a:solidFill>
        </p:spPr>
        <p:txBody>
          <a:bodyPr wrap="square">
            <a:spAutoFit/>
          </a:bodyPr>
          <a:lstStyle/>
          <a:p>
            <a:r>
              <a:rPr lang="en-GB" sz="3200" b="1" dirty="0">
                <a:solidFill>
                  <a:schemeClr val="bg1"/>
                </a:solidFill>
              </a:rPr>
              <a:t>Charges Timeline</a:t>
            </a:r>
          </a:p>
        </p:txBody>
      </p:sp>
      <p:sp>
        <p:nvSpPr>
          <p:cNvPr id="6" name="Chevron 5"/>
          <p:cNvSpPr/>
          <p:nvPr/>
        </p:nvSpPr>
        <p:spPr>
          <a:xfrm>
            <a:off x="1522503" y="1076189"/>
            <a:ext cx="1443024" cy="658976"/>
          </a:xfrm>
          <a:prstGeom prst="chevron">
            <a:avLst/>
          </a:prstGeom>
          <a:solidFill>
            <a:srgbClr val="C3E08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6" name="Chevron 135"/>
          <p:cNvSpPr/>
          <p:nvPr/>
        </p:nvSpPr>
        <p:spPr>
          <a:xfrm>
            <a:off x="2809754" y="1058727"/>
            <a:ext cx="1443024" cy="658976"/>
          </a:xfrm>
          <a:prstGeom prst="chevron">
            <a:avLst/>
          </a:prstGeom>
          <a:solidFill>
            <a:srgbClr val="024E43"/>
          </a:solidFill>
          <a:ln>
            <a:solidFill>
              <a:srgbClr val="02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7" name="Chevron 136"/>
          <p:cNvSpPr/>
          <p:nvPr/>
        </p:nvSpPr>
        <p:spPr>
          <a:xfrm>
            <a:off x="4169434" y="1049462"/>
            <a:ext cx="1443024" cy="658976"/>
          </a:xfrm>
          <a:prstGeom prst="chevron">
            <a:avLst/>
          </a:prstGeom>
          <a:solidFill>
            <a:srgbClr val="008542"/>
          </a:solidFill>
          <a:ln>
            <a:solidFill>
              <a:srgbClr val="00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8" name="Chevron 137"/>
          <p:cNvSpPr/>
          <p:nvPr/>
        </p:nvSpPr>
        <p:spPr>
          <a:xfrm>
            <a:off x="5461040" y="1054400"/>
            <a:ext cx="1443024" cy="658976"/>
          </a:xfrm>
          <a:prstGeom prst="chevron">
            <a:avLst/>
          </a:prstGeom>
          <a:solidFill>
            <a:srgbClr val="C3E08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9" name="Chevron 138"/>
          <p:cNvSpPr/>
          <p:nvPr/>
        </p:nvSpPr>
        <p:spPr>
          <a:xfrm>
            <a:off x="6762374" y="1045144"/>
            <a:ext cx="1443024" cy="658976"/>
          </a:xfrm>
          <a:prstGeom prst="chevron">
            <a:avLst/>
          </a:prstGeom>
          <a:solidFill>
            <a:srgbClr val="024E43"/>
          </a:solidFill>
          <a:ln>
            <a:solidFill>
              <a:srgbClr val="02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0" name="Chevron 139"/>
          <p:cNvSpPr/>
          <p:nvPr/>
        </p:nvSpPr>
        <p:spPr>
          <a:xfrm>
            <a:off x="8022452" y="1044002"/>
            <a:ext cx="1443024" cy="658976"/>
          </a:xfrm>
          <a:prstGeom prst="chevron">
            <a:avLst/>
          </a:prstGeom>
          <a:solidFill>
            <a:srgbClr val="008542"/>
          </a:solidFill>
          <a:ln>
            <a:solidFill>
              <a:srgbClr val="00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1" name="Chevron 140"/>
          <p:cNvSpPr/>
          <p:nvPr/>
        </p:nvSpPr>
        <p:spPr>
          <a:xfrm>
            <a:off x="9264880" y="1032482"/>
            <a:ext cx="1443024" cy="658976"/>
          </a:xfrm>
          <a:prstGeom prst="chevron">
            <a:avLst/>
          </a:prstGeom>
          <a:solidFill>
            <a:srgbClr val="C3E08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2" name="Chevron 141"/>
          <p:cNvSpPr/>
          <p:nvPr/>
        </p:nvSpPr>
        <p:spPr>
          <a:xfrm>
            <a:off x="10524958" y="1018857"/>
            <a:ext cx="1443024" cy="658976"/>
          </a:xfrm>
          <a:prstGeom prst="chevron">
            <a:avLst/>
          </a:prstGeom>
          <a:solidFill>
            <a:srgbClr val="024E43"/>
          </a:solidFill>
          <a:ln>
            <a:solidFill>
              <a:srgbClr val="02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3" name="Chevron 142"/>
          <p:cNvSpPr/>
          <p:nvPr/>
        </p:nvSpPr>
        <p:spPr>
          <a:xfrm>
            <a:off x="241122" y="1056377"/>
            <a:ext cx="1443024" cy="658976"/>
          </a:xfrm>
          <a:prstGeom prst="chevron">
            <a:avLst/>
          </a:prstGeom>
          <a:solidFill>
            <a:srgbClr val="008542"/>
          </a:solidFill>
          <a:ln>
            <a:solidFill>
              <a:srgbClr val="00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4" name="TextBox 143"/>
          <p:cNvSpPr txBox="1"/>
          <p:nvPr/>
        </p:nvSpPr>
        <p:spPr>
          <a:xfrm>
            <a:off x="525763" y="1205241"/>
            <a:ext cx="1134075" cy="369332"/>
          </a:xfrm>
          <a:prstGeom prst="rect">
            <a:avLst/>
          </a:prstGeom>
          <a:noFill/>
        </p:spPr>
        <p:txBody>
          <a:bodyPr wrap="square" rtlCol="0">
            <a:spAutoFit/>
          </a:bodyPr>
          <a:lstStyle/>
          <a:p>
            <a:r>
              <a:rPr lang="en-GB" dirty="0">
                <a:solidFill>
                  <a:schemeClr val="bg1"/>
                </a:solidFill>
              </a:rPr>
              <a:t>March 23</a:t>
            </a:r>
          </a:p>
        </p:txBody>
      </p:sp>
      <p:sp>
        <p:nvSpPr>
          <p:cNvPr id="145" name="TextBox 144"/>
          <p:cNvSpPr txBox="1"/>
          <p:nvPr/>
        </p:nvSpPr>
        <p:spPr>
          <a:xfrm>
            <a:off x="1908667" y="1209758"/>
            <a:ext cx="781518" cy="369332"/>
          </a:xfrm>
          <a:prstGeom prst="rect">
            <a:avLst/>
          </a:prstGeom>
          <a:noFill/>
        </p:spPr>
        <p:txBody>
          <a:bodyPr wrap="square" rtlCol="0">
            <a:spAutoFit/>
          </a:bodyPr>
          <a:lstStyle/>
          <a:p>
            <a:r>
              <a:rPr lang="en-GB" dirty="0"/>
              <a:t>June</a:t>
            </a:r>
          </a:p>
        </p:txBody>
      </p:sp>
      <p:sp>
        <p:nvSpPr>
          <p:cNvPr id="147" name="TextBox 146"/>
          <p:cNvSpPr txBox="1"/>
          <p:nvPr/>
        </p:nvSpPr>
        <p:spPr>
          <a:xfrm>
            <a:off x="3296766" y="1198877"/>
            <a:ext cx="575078" cy="369332"/>
          </a:xfrm>
          <a:prstGeom prst="rect">
            <a:avLst/>
          </a:prstGeom>
          <a:solidFill>
            <a:srgbClr val="024E43"/>
          </a:solidFill>
        </p:spPr>
        <p:txBody>
          <a:bodyPr wrap="square" rtlCol="0">
            <a:spAutoFit/>
          </a:bodyPr>
          <a:lstStyle/>
          <a:p>
            <a:r>
              <a:rPr lang="en-GB" dirty="0">
                <a:solidFill>
                  <a:schemeClr val="bg1"/>
                </a:solidFill>
              </a:rPr>
              <a:t>July</a:t>
            </a:r>
          </a:p>
        </p:txBody>
      </p:sp>
      <p:sp>
        <p:nvSpPr>
          <p:cNvPr id="148" name="TextBox 147"/>
          <p:cNvSpPr txBox="1"/>
          <p:nvPr/>
        </p:nvSpPr>
        <p:spPr>
          <a:xfrm>
            <a:off x="4661834" y="1189203"/>
            <a:ext cx="934688" cy="369332"/>
          </a:xfrm>
          <a:prstGeom prst="rect">
            <a:avLst/>
          </a:prstGeom>
          <a:noFill/>
        </p:spPr>
        <p:txBody>
          <a:bodyPr wrap="square" rtlCol="0">
            <a:spAutoFit/>
          </a:bodyPr>
          <a:lstStyle/>
          <a:p>
            <a:r>
              <a:rPr lang="en-GB" dirty="0">
                <a:solidFill>
                  <a:schemeClr val="bg1"/>
                </a:solidFill>
              </a:rPr>
              <a:t>Sept</a:t>
            </a:r>
          </a:p>
        </p:txBody>
      </p:sp>
      <p:sp>
        <p:nvSpPr>
          <p:cNvPr id="149" name="TextBox 148"/>
          <p:cNvSpPr txBox="1"/>
          <p:nvPr/>
        </p:nvSpPr>
        <p:spPr>
          <a:xfrm>
            <a:off x="5918851" y="1190677"/>
            <a:ext cx="781518" cy="369332"/>
          </a:xfrm>
          <a:prstGeom prst="rect">
            <a:avLst/>
          </a:prstGeom>
          <a:noFill/>
        </p:spPr>
        <p:txBody>
          <a:bodyPr wrap="square" rtlCol="0">
            <a:spAutoFit/>
          </a:bodyPr>
          <a:lstStyle/>
          <a:p>
            <a:r>
              <a:rPr lang="en-GB" dirty="0"/>
              <a:t>Oct</a:t>
            </a:r>
          </a:p>
        </p:txBody>
      </p:sp>
      <p:sp>
        <p:nvSpPr>
          <p:cNvPr id="150" name="TextBox 149"/>
          <p:cNvSpPr txBox="1"/>
          <p:nvPr/>
        </p:nvSpPr>
        <p:spPr>
          <a:xfrm>
            <a:off x="7190233" y="1198877"/>
            <a:ext cx="781518" cy="369332"/>
          </a:xfrm>
          <a:prstGeom prst="rect">
            <a:avLst/>
          </a:prstGeom>
          <a:noFill/>
        </p:spPr>
        <p:txBody>
          <a:bodyPr wrap="square" rtlCol="0">
            <a:spAutoFit/>
          </a:bodyPr>
          <a:lstStyle/>
          <a:p>
            <a:r>
              <a:rPr lang="en-GB" dirty="0">
                <a:solidFill>
                  <a:schemeClr val="bg1"/>
                </a:solidFill>
              </a:rPr>
              <a:t>Nov</a:t>
            </a:r>
          </a:p>
        </p:txBody>
      </p:sp>
      <p:sp>
        <p:nvSpPr>
          <p:cNvPr id="151" name="TextBox 150"/>
          <p:cNvSpPr txBox="1"/>
          <p:nvPr/>
        </p:nvSpPr>
        <p:spPr>
          <a:xfrm>
            <a:off x="8511791" y="1177304"/>
            <a:ext cx="781518" cy="369332"/>
          </a:xfrm>
          <a:prstGeom prst="rect">
            <a:avLst/>
          </a:prstGeom>
          <a:noFill/>
        </p:spPr>
        <p:txBody>
          <a:bodyPr wrap="square" rtlCol="0">
            <a:spAutoFit/>
          </a:bodyPr>
          <a:lstStyle/>
          <a:p>
            <a:r>
              <a:rPr lang="en-GB" dirty="0">
                <a:solidFill>
                  <a:schemeClr val="bg1"/>
                </a:solidFill>
              </a:rPr>
              <a:t>Dec</a:t>
            </a:r>
          </a:p>
        </p:txBody>
      </p:sp>
      <p:sp>
        <p:nvSpPr>
          <p:cNvPr id="152" name="TextBox 151"/>
          <p:cNvSpPr txBox="1"/>
          <p:nvPr/>
        </p:nvSpPr>
        <p:spPr>
          <a:xfrm>
            <a:off x="9621868" y="1188824"/>
            <a:ext cx="1071264" cy="369332"/>
          </a:xfrm>
          <a:prstGeom prst="rect">
            <a:avLst/>
          </a:prstGeom>
          <a:noFill/>
        </p:spPr>
        <p:txBody>
          <a:bodyPr wrap="square" rtlCol="0">
            <a:spAutoFit/>
          </a:bodyPr>
          <a:lstStyle/>
          <a:p>
            <a:r>
              <a:rPr lang="en-GB" dirty="0"/>
              <a:t>Jan 24</a:t>
            </a:r>
          </a:p>
        </p:txBody>
      </p:sp>
      <p:sp>
        <p:nvSpPr>
          <p:cNvPr id="153" name="TextBox 152"/>
          <p:cNvSpPr txBox="1"/>
          <p:nvPr/>
        </p:nvSpPr>
        <p:spPr>
          <a:xfrm>
            <a:off x="10987124" y="1163679"/>
            <a:ext cx="1084680" cy="369332"/>
          </a:xfrm>
          <a:prstGeom prst="rect">
            <a:avLst/>
          </a:prstGeom>
          <a:noFill/>
        </p:spPr>
        <p:txBody>
          <a:bodyPr wrap="square" rtlCol="0">
            <a:spAutoFit/>
          </a:bodyPr>
          <a:lstStyle/>
          <a:p>
            <a:r>
              <a:rPr lang="en-GB" dirty="0">
                <a:solidFill>
                  <a:schemeClr val="bg1"/>
                </a:solidFill>
              </a:rPr>
              <a:t>April</a:t>
            </a:r>
          </a:p>
        </p:txBody>
      </p:sp>
      <p:sp>
        <p:nvSpPr>
          <p:cNvPr id="9" name="Rounded Rectangle 8"/>
          <p:cNvSpPr/>
          <p:nvPr/>
        </p:nvSpPr>
        <p:spPr>
          <a:xfrm>
            <a:off x="159192" y="1894464"/>
            <a:ext cx="1155452" cy="630730"/>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Charges focus panel</a:t>
            </a:r>
          </a:p>
        </p:txBody>
      </p:sp>
      <p:cxnSp>
        <p:nvCxnSpPr>
          <p:cNvPr id="11" name="Straight Connector 10"/>
          <p:cNvCxnSpPr/>
          <p:nvPr/>
        </p:nvCxnSpPr>
        <p:spPr>
          <a:xfrm>
            <a:off x="10524214" y="1713376"/>
            <a:ext cx="44237" cy="4924669"/>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9195519" y="1723203"/>
            <a:ext cx="13252" cy="4782425"/>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974403" y="1714108"/>
            <a:ext cx="17325" cy="4791520"/>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706004" y="1719288"/>
            <a:ext cx="25961" cy="4711356"/>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119235" y="1740733"/>
            <a:ext cx="4006" cy="4897312"/>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431697" y="1726902"/>
            <a:ext cx="21415" cy="4778726"/>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443891" y="1766865"/>
            <a:ext cx="12840" cy="4871180"/>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765980" y="1764087"/>
            <a:ext cx="6596" cy="4873958"/>
          </a:xfrm>
          <a:prstGeom prst="line">
            <a:avLst/>
          </a:prstGeom>
          <a:ln>
            <a:solidFill>
              <a:schemeClr val="accent3">
                <a:lumMod val="90000"/>
                <a:lumOff val="1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555792" y="3029410"/>
            <a:ext cx="1394763" cy="1507430"/>
          </a:xfrm>
          <a:prstGeom prst="round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Publish New connections and developer services 24/25 charges scheme</a:t>
            </a:r>
          </a:p>
        </p:txBody>
      </p:sp>
      <p:sp>
        <p:nvSpPr>
          <p:cNvPr id="174" name="Rounded Rectangle 173"/>
          <p:cNvSpPr/>
          <p:nvPr/>
        </p:nvSpPr>
        <p:spPr>
          <a:xfrm>
            <a:off x="1635440" y="1887551"/>
            <a:ext cx="1029600" cy="944686"/>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Charges focus panel</a:t>
            </a:r>
          </a:p>
        </p:txBody>
      </p:sp>
      <p:sp>
        <p:nvSpPr>
          <p:cNvPr id="177" name="Rounded Rectangle 176"/>
          <p:cNvSpPr/>
          <p:nvPr/>
        </p:nvSpPr>
        <p:spPr>
          <a:xfrm>
            <a:off x="154059" y="3693989"/>
            <a:ext cx="1164278" cy="879886"/>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Water technical forum</a:t>
            </a:r>
          </a:p>
        </p:txBody>
      </p:sp>
      <p:sp>
        <p:nvSpPr>
          <p:cNvPr id="187" name="Rounded Rectangle 186"/>
          <p:cNvSpPr/>
          <p:nvPr/>
        </p:nvSpPr>
        <p:spPr>
          <a:xfrm>
            <a:off x="8059525" y="5703672"/>
            <a:ext cx="1087420" cy="801955"/>
          </a:xfrm>
          <a:prstGeom prst="roundRect">
            <a:avLst/>
          </a:prstGeom>
          <a:solidFill>
            <a:srgbClr val="C3E088"/>
          </a:solidFill>
          <a:ln>
            <a:solidFill>
              <a:srgbClr val="02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2024/2025charges signed off</a:t>
            </a:r>
          </a:p>
        </p:txBody>
      </p:sp>
      <p:sp>
        <p:nvSpPr>
          <p:cNvPr id="188" name="Rounded Rectangle 187"/>
          <p:cNvSpPr/>
          <p:nvPr/>
        </p:nvSpPr>
        <p:spPr>
          <a:xfrm>
            <a:off x="2904545" y="3035235"/>
            <a:ext cx="1150620" cy="1373448"/>
          </a:xfrm>
          <a:prstGeom prst="roundRect">
            <a:avLst/>
          </a:prstGeom>
          <a:solidFill>
            <a:srgbClr val="024E43">
              <a:alpha val="77000"/>
            </a:srgbClr>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Consider publishing statement of significant change</a:t>
            </a:r>
          </a:p>
        </p:txBody>
      </p:sp>
      <p:sp>
        <p:nvSpPr>
          <p:cNvPr id="190" name="Rounded Rectangle 189"/>
          <p:cNvSpPr/>
          <p:nvPr/>
        </p:nvSpPr>
        <p:spPr>
          <a:xfrm>
            <a:off x="127615" y="4678647"/>
            <a:ext cx="1184798" cy="1268243"/>
          </a:xfrm>
          <a:prstGeom prst="roundRect">
            <a:avLst/>
          </a:prstGeom>
          <a:solidFill>
            <a:srgbClr val="C3E088"/>
          </a:solidFill>
          <a:ln>
            <a:solidFill>
              <a:srgbClr val="02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Updating 2024/2025 charges and charges scheme</a:t>
            </a:r>
          </a:p>
        </p:txBody>
      </p:sp>
      <p:sp>
        <p:nvSpPr>
          <p:cNvPr id="195" name="Rounded Rectangle 194"/>
          <p:cNvSpPr/>
          <p:nvPr/>
        </p:nvSpPr>
        <p:spPr>
          <a:xfrm>
            <a:off x="8089697" y="4876592"/>
            <a:ext cx="1075649" cy="707726"/>
          </a:xfrm>
          <a:prstGeom prst="roundRect">
            <a:avLst/>
          </a:prstGeom>
          <a:solidFill>
            <a:srgbClr val="C3E088"/>
          </a:solidFill>
          <a:ln>
            <a:solidFill>
              <a:srgbClr val="02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Finalise 2024/2025 charges</a:t>
            </a:r>
          </a:p>
        </p:txBody>
      </p:sp>
      <p:sp>
        <p:nvSpPr>
          <p:cNvPr id="197" name="Rounded Rectangle 196"/>
          <p:cNvSpPr/>
          <p:nvPr/>
        </p:nvSpPr>
        <p:spPr>
          <a:xfrm>
            <a:off x="9950555" y="4773741"/>
            <a:ext cx="1338952" cy="798531"/>
          </a:xfrm>
          <a:prstGeom prst="round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Website updates</a:t>
            </a:r>
          </a:p>
        </p:txBody>
      </p:sp>
      <p:sp>
        <p:nvSpPr>
          <p:cNvPr id="199" name="Rounded Rectangle 198"/>
          <p:cNvSpPr/>
          <p:nvPr/>
        </p:nvSpPr>
        <p:spPr>
          <a:xfrm>
            <a:off x="140349" y="2612965"/>
            <a:ext cx="1185520" cy="966607"/>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Wastewater technical forum</a:t>
            </a:r>
          </a:p>
        </p:txBody>
      </p:sp>
      <p:cxnSp>
        <p:nvCxnSpPr>
          <p:cNvPr id="4" name="Straight Arrow Connector 3"/>
          <p:cNvCxnSpPr/>
          <p:nvPr/>
        </p:nvCxnSpPr>
        <p:spPr>
          <a:xfrm flipV="1">
            <a:off x="1312413" y="5173007"/>
            <a:ext cx="6747111" cy="955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10739703" y="1819578"/>
            <a:ext cx="1153580" cy="995129"/>
          </a:xfrm>
          <a:prstGeom prst="round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New charging year 1 April</a:t>
            </a:r>
          </a:p>
        </p:txBody>
      </p:sp>
      <p:sp>
        <p:nvSpPr>
          <p:cNvPr id="84" name="Rounded Rectangle 83"/>
          <p:cNvSpPr/>
          <p:nvPr/>
        </p:nvSpPr>
        <p:spPr>
          <a:xfrm>
            <a:off x="4279115" y="1896548"/>
            <a:ext cx="1029600" cy="944686"/>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Charges focus panel</a:t>
            </a:r>
          </a:p>
        </p:txBody>
      </p:sp>
      <p:sp>
        <p:nvSpPr>
          <p:cNvPr id="85" name="Rounded Rectangle 84"/>
          <p:cNvSpPr/>
          <p:nvPr/>
        </p:nvSpPr>
        <p:spPr>
          <a:xfrm>
            <a:off x="6859177" y="1881440"/>
            <a:ext cx="1029600" cy="944686"/>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Charges focus panel</a:t>
            </a:r>
          </a:p>
        </p:txBody>
      </p:sp>
      <p:sp>
        <p:nvSpPr>
          <p:cNvPr id="56" name="Rounded Rectangle 55"/>
          <p:cNvSpPr/>
          <p:nvPr/>
        </p:nvSpPr>
        <p:spPr>
          <a:xfrm>
            <a:off x="2888487" y="1866668"/>
            <a:ext cx="1178572" cy="966607"/>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Wastewater technical forum</a:t>
            </a:r>
          </a:p>
        </p:txBody>
      </p:sp>
      <p:sp>
        <p:nvSpPr>
          <p:cNvPr id="58" name="Rounded Rectangle 57"/>
          <p:cNvSpPr/>
          <p:nvPr/>
        </p:nvSpPr>
        <p:spPr>
          <a:xfrm>
            <a:off x="5551803" y="1881440"/>
            <a:ext cx="1029600" cy="916912"/>
          </a:xfrm>
          <a:prstGeom prst="roundRect">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24E43"/>
                </a:solidFill>
              </a:rPr>
              <a:t>Developer Day</a:t>
            </a:r>
          </a:p>
        </p:txBody>
      </p:sp>
      <p:sp>
        <p:nvSpPr>
          <p:cNvPr id="59" name="Rounded Rectangle 58"/>
          <p:cNvSpPr/>
          <p:nvPr/>
        </p:nvSpPr>
        <p:spPr>
          <a:xfrm>
            <a:off x="10149118" y="3029410"/>
            <a:ext cx="1289904" cy="1486587"/>
          </a:xfrm>
          <a:prstGeom prst="roundRect">
            <a:avLst/>
          </a:prstGeom>
          <a:solidFill>
            <a:srgbClr val="C3E088"/>
          </a:solidFill>
          <a:ln>
            <a:solidFill>
              <a:srgbClr val="024E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rPr>
              <a:t>Start review of charges and charges scheme for </a:t>
            </a:r>
          </a:p>
          <a:p>
            <a:pPr algn="ctr"/>
            <a:r>
              <a:rPr lang="en-GB" sz="1400" b="1" dirty="0">
                <a:solidFill>
                  <a:schemeClr val="tx2"/>
                </a:solidFill>
              </a:rPr>
              <a:t>2025/2026</a:t>
            </a:r>
          </a:p>
        </p:txBody>
      </p:sp>
      <p:sp>
        <p:nvSpPr>
          <p:cNvPr id="65" name="Rounded Rectangle 64"/>
          <p:cNvSpPr/>
          <p:nvPr/>
        </p:nvSpPr>
        <p:spPr>
          <a:xfrm>
            <a:off x="9418724" y="1862519"/>
            <a:ext cx="1029600" cy="944686"/>
          </a:xfrm>
          <a:prstGeom prst="round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Charges forum</a:t>
            </a:r>
          </a:p>
        </p:txBody>
      </p:sp>
    </p:spTree>
    <p:extLst>
      <p:ext uri="{BB962C8B-B14F-4D97-AF65-F5344CB8AC3E}">
        <p14:creationId xmlns:p14="http://schemas.microsoft.com/office/powerpoint/2010/main" val="294497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44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 name="think-cell Slide" r:id="rId5" imgW="360" imgH="360" progId="TCLayout.ActiveDocument.1">
                  <p:embed/>
                </p:oleObj>
              </mc:Choice>
              <mc:Fallback>
                <p:oleObj name="think-cell Slide" r:id="rId5" imgW="360" imgH="360"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000" b="1" dirty="0">
              <a:latin typeface="Calibri" panose="020F0502020204030204" pitchFamily="34" charset="0"/>
              <a:cs typeface="Calibri" panose="020F0502020204030204" pitchFamily="34" charset="0"/>
              <a:sym typeface="Calibri" panose="020F0502020204030204" pitchFamily="34" charset="0"/>
            </a:endParaRPr>
          </a:p>
        </p:txBody>
      </p:sp>
      <p:sp>
        <p:nvSpPr>
          <p:cNvPr id="3" name="Title 2"/>
          <p:cNvSpPr>
            <a:spLocks noGrp="1"/>
          </p:cNvSpPr>
          <p:nvPr>
            <p:ph type="ctrTitle"/>
          </p:nvPr>
        </p:nvSpPr>
        <p:spPr>
          <a:xfrm>
            <a:off x="2233927" y="1643604"/>
            <a:ext cx="7558255" cy="2406279"/>
          </a:xfrm>
        </p:spPr>
        <p:txBody>
          <a:bodyPr/>
          <a:lstStyle/>
          <a:p>
            <a:pPr algn="ctr"/>
            <a:r>
              <a:rPr lang="en-US" dirty="0"/>
              <a:t>Charges from April 2024</a:t>
            </a:r>
          </a:p>
        </p:txBody>
      </p:sp>
    </p:spTree>
    <p:extLst>
      <p:ext uri="{BB962C8B-B14F-4D97-AF65-F5344CB8AC3E}">
        <p14:creationId xmlns:p14="http://schemas.microsoft.com/office/powerpoint/2010/main" val="283418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20035"/>
            <a:ext cx="12192000" cy="503898"/>
          </a:xfrm>
          <a:prstGeom prst="rect">
            <a:avLst/>
          </a:prstGeom>
          <a:solidFill>
            <a:schemeClr val="accent2"/>
          </a:solidFill>
        </p:spPr>
        <p:txBody>
          <a:bodyPr lIns="144000" tIns="0" rIns="0" bIns="0" anchor="ctr" anchorCtr="0">
            <a:noAutofit/>
          </a:bodyPr>
          <a:lstStyle>
            <a:lvl1pPr algn="l" defTabSz="685800" rtl="0" eaLnBrk="1" latinLnBrk="0" hangingPunct="1">
              <a:lnSpc>
                <a:spcPct val="80000"/>
              </a:lnSpc>
              <a:spcBef>
                <a:spcPct val="0"/>
              </a:spcBef>
              <a:buNone/>
              <a:defRPr sz="4000" b="1" kern="1200" baseline="0">
                <a:solidFill>
                  <a:schemeClr val="accent2"/>
                </a:solidFill>
                <a:latin typeface="+mj-lt"/>
                <a:ea typeface="+mj-ea"/>
                <a:cs typeface="+mj-cs"/>
              </a:defRPr>
            </a:lvl1pPr>
          </a:lstStyle>
          <a:p>
            <a:r>
              <a:rPr lang="en-GB" sz="2000" dirty="0">
                <a:solidFill>
                  <a:srgbClr val="008542"/>
                </a:solidFill>
              </a:rPr>
              <a:t>Transition charges to ensure we recover costs by April 2025.</a:t>
            </a:r>
            <a:endParaRPr lang="en-GB" sz="1600" dirty="0">
              <a:solidFill>
                <a:srgbClr val="008542"/>
              </a:solidFill>
            </a:endParaRPr>
          </a:p>
        </p:txBody>
      </p:sp>
      <p:sp>
        <p:nvSpPr>
          <p:cNvPr id="3" name="TextBox 2"/>
          <p:cNvSpPr txBox="1"/>
          <p:nvPr/>
        </p:nvSpPr>
        <p:spPr>
          <a:xfrm>
            <a:off x="129404" y="5720591"/>
            <a:ext cx="11933192" cy="523220"/>
          </a:xfrm>
          <a:prstGeom prst="rect">
            <a:avLst/>
          </a:prstGeom>
          <a:noFill/>
        </p:spPr>
        <p:txBody>
          <a:bodyPr wrap="square" rtlCol="0">
            <a:spAutoFit/>
          </a:bodyPr>
          <a:lstStyle/>
          <a:p>
            <a:r>
              <a:rPr lang="en-GB" sz="1400" dirty="0"/>
              <a:t>It should be noted that in managing the impact of increased site-specific charges for developers over a number of years to 1 April 2025, it will coincide with the removal of income offset and any potential changes that may be required to infrastructure charges from 1 April 2025.</a:t>
            </a:r>
          </a:p>
        </p:txBody>
      </p:sp>
      <p:sp>
        <p:nvSpPr>
          <p:cNvPr id="7" name="Rectangle 6"/>
          <p:cNvSpPr/>
          <p:nvPr/>
        </p:nvSpPr>
        <p:spPr>
          <a:xfrm>
            <a:off x="76197" y="1018769"/>
            <a:ext cx="12122944" cy="523220"/>
          </a:xfrm>
          <a:prstGeom prst="rect">
            <a:avLst/>
          </a:prstGeom>
        </p:spPr>
        <p:txBody>
          <a:bodyPr wrap="square">
            <a:spAutoFit/>
          </a:bodyPr>
          <a:lstStyle/>
          <a:p>
            <a:r>
              <a:rPr lang="en-GB" sz="1400" dirty="0"/>
              <a:t>To provide bill stability, we have been transitioning charges to ensure we recover costs by 2025. Costs have been going up quicker than we think is reasonable to pass onto developers and SLPs.</a:t>
            </a:r>
          </a:p>
        </p:txBody>
      </p:sp>
      <p:sp>
        <p:nvSpPr>
          <p:cNvPr id="12" name="Rectangle 11"/>
          <p:cNvSpPr/>
          <p:nvPr/>
        </p:nvSpPr>
        <p:spPr>
          <a:xfrm>
            <a:off x="76197" y="1545559"/>
            <a:ext cx="12122944" cy="523220"/>
          </a:xfrm>
          <a:prstGeom prst="rect">
            <a:avLst/>
          </a:prstGeom>
        </p:spPr>
        <p:txBody>
          <a:bodyPr wrap="square">
            <a:spAutoFit/>
          </a:bodyPr>
          <a:lstStyle/>
          <a:p>
            <a:r>
              <a:rPr lang="en-GB" sz="1400" dirty="0"/>
              <a:t>We have been improving our processes and granularity of charges to provide greater transparency and ensure we recover costs appropriately. </a:t>
            </a:r>
          </a:p>
          <a:p>
            <a:r>
              <a:rPr lang="en-GB" sz="1400" dirty="0"/>
              <a:t>We have also been looking at expanding competition further to allow SLPs to undertake more work in our area. </a:t>
            </a:r>
          </a:p>
        </p:txBody>
      </p:sp>
      <p:sp>
        <p:nvSpPr>
          <p:cNvPr id="13" name="Rectangle 12"/>
          <p:cNvSpPr/>
          <p:nvPr/>
        </p:nvSpPr>
        <p:spPr>
          <a:xfrm>
            <a:off x="76197" y="2056536"/>
            <a:ext cx="12122944" cy="307777"/>
          </a:xfrm>
          <a:prstGeom prst="rect">
            <a:avLst/>
          </a:prstGeom>
        </p:spPr>
        <p:txBody>
          <a:bodyPr wrap="square">
            <a:spAutoFit/>
          </a:bodyPr>
          <a:lstStyle/>
          <a:p>
            <a:r>
              <a:rPr lang="en-GB" sz="1400" dirty="0"/>
              <a:t>The chart below illustrates the scale of some of the increases required to ensure we recover costs by 1 April 2025.</a:t>
            </a:r>
          </a:p>
        </p:txBody>
      </p:sp>
      <p:graphicFrame>
        <p:nvGraphicFramePr>
          <p:cNvPr id="8" name="Chart 7"/>
          <p:cNvGraphicFramePr>
            <a:graphicFrameLocks/>
          </p:cNvGraphicFramePr>
          <p:nvPr>
            <p:extLst>
              <p:ext uri="{D42A27DB-BD31-4B8C-83A1-F6EECF244321}">
                <p14:modId xmlns:p14="http://schemas.microsoft.com/office/powerpoint/2010/main" val="2926029313"/>
              </p:ext>
            </p:extLst>
          </p:nvPr>
        </p:nvGraphicFramePr>
        <p:xfrm>
          <a:off x="-120699" y="2438695"/>
          <a:ext cx="12130087" cy="336236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10" name="Title 1"/>
          <p:cNvSpPr>
            <a:spLocks noGrp="1"/>
          </p:cNvSpPr>
          <p:nvPr>
            <p:ph type="ctrTitle"/>
          </p:nvPr>
        </p:nvSpPr>
        <p:spPr>
          <a:xfrm>
            <a:off x="0" y="0"/>
            <a:ext cx="12192000" cy="520035"/>
          </a:xfrm>
          <a:solidFill>
            <a:srgbClr val="024E43"/>
          </a:solidFill>
        </p:spPr>
        <p:txBody>
          <a:bodyPr lIns="144000" anchor="ctr" anchorCtr="0"/>
          <a:lstStyle/>
          <a:p>
            <a:r>
              <a:rPr lang="en-GB" sz="2800" dirty="0">
                <a:solidFill>
                  <a:schemeClr val="bg1"/>
                </a:solidFill>
              </a:rPr>
              <a:t>What’s changing? </a:t>
            </a:r>
            <a:endParaRPr lang="en-GB" sz="2000" dirty="0">
              <a:solidFill>
                <a:srgbClr val="FF0000"/>
              </a:solidFill>
            </a:endParaRPr>
          </a:p>
        </p:txBody>
      </p:sp>
    </p:spTree>
    <p:extLst>
      <p:ext uri="{BB962C8B-B14F-4D97-AF65-F5344CB8AC3E}">
        <p14:creationId xmlns:p14="http://schemas.microsoft.com/office/powerpoint/2010/main" val="3495736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29205"/>
          </a:xfrm>
          <a:solidFill>
            <a:srgbClr val="024E43"/>
          </a:solidFill>
        </p:spPr>
        <p:txBody>
          <a:bodyPr lIns="144000" anchor="ctr" anchorCtr="0"/>
          <a:lstStyle/>
          <a:p>
            <a:r>
              <a:rPr lang="en-GB" sz="2800" dirty="0">
                <a:solidFill>
                  <a:schemeClr val="bg1"/>
                </a:solidFill>
              </a:rPr>
              <a:t>Proposed new from 1 April 2024</a:t>
            </a:r>
            <a:endParaRPr lang="en-GB" sz="2000" dirty="0">
              <a:solidFill>
                <a:schemeClr val="bg1"/>
              </a:solidFill>
            </a:endParaRPr>
          </a:p>
        </p:txBody>
      </p:sp>
      <p:sp>
        <p:nvSpPr>
          <p:cNvPr id="17" name="Rectangle 16"/>
          <p:cNvSpPr/>
          <p:nvPr/>
        </p:nvSpPr>
        <p:spPr>
          <a:xfrm>
            <a:off x="0" y="6273478"/>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22" name="Rectangle 21"/>
          <p:cNvSpPr/>
          <p:nvPr/>
        </p:nvSpPr>
        <p:spPr>
          <a:xfrm>
            <a:off x="0" y="856525"/>
            <a:ext cx="2731625" cy="5289632"/>
          </a:xfrm>
          <a:prstGeom prst="rect">
            <a:avLst/>
          </a:prstGeom>
        </p:spPr>
        <p:txBody>
          <a:bodyPr/>
          <a:lstStyle/>
          <a:p>
            <a:pPr lvl="0" rtl="0">
              <a:buChar char="•"/>
            </a:pPr>
            <a:endParaRPr lang="en-GB" sz="1400" dirty="0"/>
          </a:p>
        </p:txBody>
      </p:sp>
      <p:graphicFrame>
        <p:nvGraphicFramePr>
          <p:cNvPr id="36" name="Diagram 35"/>
          <p:cNvGraphicFramePr/>
          <p:nvPr>
            <p:extLst>
              <p:ext uri="{D42A27DB-BD31-4B8C-83A1-F6EECF244321}">
                <p14:modId xmlns:p14="http://schemas.microsoft.com/office/powerpoint/2010/main" val="1608369174"/>
              </p:ext>
            </p:extLst>
          </p:nvPr>
        </p:nvGraphicFramePr>
        <p:xfrm>
          <a:off x="333828" y="735166"/>
          <a:ext cx="94228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5720" y="1425721"/>
            <a:ext cx="5087383" cy="4151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60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86384"/>
          </a:xfrm>
          <a:solidFill>
            <a:srgbClr val="024E43"/>
          </a:solidFill>
        </p:spPr>
        <p:txBody>
          <a:bodyPr lIns="144000" anchor="ctr" anchorCtr="0"/>
          <a:lstStyle/>
          <a:p>
            <a:r>
              <a:rPr lang="en-GB" sz="2800" dirty="0">
                <a:solidFill>
                  <a:schemeClr val="bg1"/>
                </a:solidFill>
              </a:rPr>
              <a:t>What’s changing from 1 April 2024</a:t>
            </a:r>
            <a:endParaRPr lang="en-GB" sz="2000" dirty="0">
              <a:solidFill>
                <a:schemeClr val="bg1"/>
              </a:solidFill>
            </a:endParaRPr>
          </a:p>
        </p:txBody>
      </p:sp>
      <p:graphicFrame>
        <p:nvGraphicFramePr>
          <p:cNvPr id="6" name="Diagram 5"/>
          <p:cNvGraphicFramePr/>
          <p:nvPr>
            <p:extLst>
              <p:ext uri="{D42A27DB-BD31-4B8C-83A1-F6EECF244321}">
                <p14:modId xmlns:p14="http://schemas.microsoft.com/office/powerpoint/2010/main" val="2203565123"/>
              </p:ext>
            </p:extLst>
          </p:nvPr>
        </p:nvGraphicFramePr>
        <p:xfrm>
          <a:off x="200811" y="1496834"/>
          <a:ext cx="11790377" cy="457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786384"/>
            <a:ext cx="12192000" cy="504000"/>
          </a:xfrm>
          <a:prstGeom prst="rect">
            <a:avLst/>
          </a:prstGeom>
          <a:solidFill>
            <a:schemeClr val="accent2"/>
          </a:solidFill>
          <a:ln>
            <a:noFill/>
          </a:ln>
        </p:spPr>
        <p:txBody>
          <a:bodyPr lIns="144000" tIns="0" rIns="0" bIns="0" anchor="ctr" anchorCtr="0">
            <a:noAutofit/>
          </a:bodyPr>
          <a:lstStyle>
            <a:lvl1pPr algn="l" defTabSz="685800" rtl="0" eaLnBrk="1" latinLnBrk="0" hangingPunct="1">
              <a:lnSpc>
                <a:spcPct val="80000"/>
              </a:lnSpc>
              <a:spcBef>
                <a:spcPct val="0"/>
              </a:spcBef>
              <a:buNone/>
              <a:defRPr sz="4000" b="1" kern="1200" baseline="0">
                <a:solidFill>
                  <a:schemeClr val="accent2"/>
                </a:solidFill>
                <a:latin typeface="+mj-lt"/>
                <a:ea typeface="+mj-ea"/>
                <a:cs typeface="+mj-cs"/>
              </a:defRPr>
            </a:lvl1pPr>
          </a:lstStyle>
          <a:p>
            <a:r>
              <a:rPr lang="en-GB" sz="2000" dirty="0">
                <a:solidFill>
                  <a:srgbClr val="008542"/>
                </a:solidFill>
              </a:rPr>
              <a:t>Charges – Building Water (including NAV sites)</a:t>
            </a:r>
            <a:endParaRPr lang="en-GB" sz="1600" dirty="0">
              <a:solidFill>
                <a:srgbClr val="008542"/>
              </a:solidFill>
            </a:endParaRPr>
          </a:p>
        </p:txBody>
      </p:sp>
      <p:sp>
        <p:nvSpPr>
          <p:cNvPr id="5" name="Rectangle 4"/>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Tree>
    <p:extLst>
      <p:ext uri="{BB962C8B-B14F-4D97-AF65-F5344CB8AC3E}">
        <p14:creationId xmlns:p14="http://schemas.microsoft.com/office/powerpoint/2010/main" val="108266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29205"/>
          </a:xfrm>
          <a:solidFill>
            <a:srgbClr val="024E43"/>
          </a:solidFill>
        </p:spPr>
        <p:txBody>
          <a:bodyPr lIns="144000" anchor="ctr" anchorCtr="0"/>
          <a:lstStyle/>
          <a:p>
            <a:r>
              <a:rPr lang="en-GB" sz="2800" dirty="0">
                <a:solidFill>
                  <a:schemeClr val="bg1"/>
                </a:solidFill>
              </a:rPr>
              <a:t>What’s changed</a:t>
            </a:r>
            <a:endParaRPr lang="en-GB" sz="2000" dirty="0">
              <a:solidFill>
                <a:schemeClr val="bg1"/>
              </a:solidFill>
            </a:endParaRPr>
          </a:p>
        </p:txBody>
      </p:sp>
      <p:sp>
        <p:nvSpPr>
          <p:cNvPr id="4" name="Title 1"/>
          <p:cNvSpPr txBox="1">
            <a:spLocks/>
          </p:cNvSpPr>
          <p:nvPr/>
        </p:nvSpPr>
        <p:spPr>
          <a:xfrm>
            <a:off x="0" y="729204"/>
            <a:ext cx="12192000" cy="504000"/>
          </a:xfrm>
          <a:prstGeom prst="rect">
            <a:avLst/>
          </a:prstGeom>
          <a:solidFill>
            <a:schemeClr val="accent2"/>
          </a:solidFill>
        </p:spPr>
        <p:txBody>
          <a:bodyPr lIns="144000" tIns="0" rIns="0" bIns="0" anchor="ctr" anchorCtr="0">
            <a:noAutofit/>
          </a:bodyPr>
          <a:lstStyle>
            <a:lvl1pPr algn="l" defTabSz="685800" rtl="0" eaLnBrk="1" latinLnBrk="0" hangingPunct="1">
              <a:lnSpc>
                <a:spcPct val="80000"/>
              </a:lnSpc>
              <a:spcBef>
                <a:spcPct val="0"/>
              </a:spcBef>
              <a:buNone/>
              <a:defRPr sz="4000" b="1" kern="1200" baseline="0">
                <a:solidFill>
                  <a:schemeClr val="accent2"/>
                </a:solidFill>
                <a:latin typeface="+mj-lt"/>
                <a:ea typeface="+mj-ea"/>
                <a:cs typeface="+mj-cs"/>
              </a:defRPr>
            </a:lvl1pPr>
          </a:lstStyle>
          <a:p>
            <a:r>
              <a:rPr lang="en-GB" sz="2000" dirty="0">
                <a:solidFill>
                  <a:schemeClr val="accent1"/>
                </a:solidFill>
              </a:rPr>
              <a:t>Shared (bulk/common) meters</a:t>
            </a:r>
            <a:endParaRPr lang="en-GB" sz="1600" dirty="0">
              <a:solidFill>
                <a:schemeClr val="accent1"/>
              </a:solidFill>
            </a:endParaRPr>
          </a:p>
        </p:txBody>
      </p:sp>
      <p:sp>
        <p:nvSpPr>
          <p:cNvPr id="5" name="Rectangle 4"/>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16050"/>
            <a:ext cx="7121115" cy="4757427"/>
          </a:xfrm>
          <a:prstGeom prst="rect">
            <a:avLst/>
          </a:prstGeom>
          <a:effectLst>
            <a:softEdge rad="749300"/>
          </a:effectLst>
        </p:spPr>
      </p:pic>
      <p:graphicFrame>
        <p:nvGraphicFramePr>
          <p:cNvPr id="13" name="Diagram 12"/>
          <p:cNvGraphicFramePr/>
          <p:nvPr>
            <p:extLst>
              <p:ext uri="{D42A27DB-BD31-4B8C-83A1-F6EECF244321}">
                <p14:modId xmlns:p14="http://schemas.microsoft.com/office/powerpoint/2010/main" val="1053480457"/>
              </p:ext>
            </p:extLst>
          </p:nvPr>
        </p:nvGraphicFramePr>
        <p:xfrm>
          <a:off x="3452824" y="1573691"/>
          <a:ext cx="8607996" cy="4462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1241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86080" y="1540171"/>
            <a:ext cx="2348334" cy="4518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1103496" y="3026611"/>
            <a:ext cx="2105217" cy="830997"/>
          </a:xfrm>
          <a:prstGeom prst="rect">
            <a:avLst/>
          </a:prstGeom>
        </p:spPr>
        <p:txBody>
          <a:bodyPr wrap="square">
            <a:spAutoFit/>
          </a:bodyPr>
          <a:lstStyle/>
          <a:p>
            <a:pPr lvl="0" algn="ctr"/>
            <a:r>
              <a:rPr lang="en-GB" sz="1600" dirty="0"/>
              <a:t>Asset payments was stated in the </a:t>
            </a:r>
            <a:r>
              <a:rPr lang="en-GB" sz="1600" dirty="0">
                <a:solidFill>
                  <a:schemeClr val="dk1"/>
                </a:solidFill>
              </a:rPr>
              <a:t>agreement at the time</a:t>
            </a:r>
            <a:endParaRPr lang="en-GB" sz="1600" dirty="0"/>
          </a:p>
        </p:txBody>
      </p:sp>
      <p:sp>
        <p:nvSpPr>
          <p:cNvPr id="20" name="Rectangle 19"/>
          <p:cNvSpPr/>
          <p:nvPr/>
        </p:nvSpPr>
        <p:spPr>
          <a:xfrm>
            <a:off x="932661" y="4475945"/>
            <a:ext cx="2348329" cy="830997"/>
          </a:xfrm>
          <a:prstGeom prst="rect">
            <a:avLst/>
          </a:prstGeom>
        </p:spPr>
        <p:txBody>
          <a:bodyPr wrap="square">
            <a:spAutoFit/>
          </a:bodyPr>
          <a:lstStyle/>
          <a:p>
            <a:pPr lvl="0" algn="ctr"/>
            <a:r>
              <a:rPr lang="en-GB" sz="1600" b="1" dirty="0">
                <a:solidFill>
                  <a:schemeClr val="accent1"/>
                </a:solidFill>
              </a:rPr>
              <a:t>Approach: </a:t>
            </a:r>
          </a:p>
          <a:p>
            <a:pPr lvl="0" algn="ctr"/>
            <a:r>
              <a:rPr lang="en-GB" sz="1600" b="1" dirty="0">
                <a:solidFill>
                  <a:schemeClr val="accent1"/>
                </a:solidFill>
              </a:rPr>
              <a:t>Continue to pay after </a:t>
            </a:r>
          </a:p>
          <a:p>
            <a:pPr lvl="0" algn="ctr"/>
            <a:r>
              <a:rPr lang="en-GB" sz="1600" b="1" dirty="0">
                <a:solidFill>
                  <a:schemeClr val="accent1"/>
                </a:solidFill>
              </a:rPr>
              <a:t>31 March 2023</a:t>
            </a:r>
          </a:p>
        </p:txBody>
      </p:sp>
      <p:sp>
        <p:nvSpPr>
          <p:cNvPr id="21" name="Rectangle 20"/>
          <p:cNvSpPr/>
          <p:nvPr/>
        </p:nvSpPr>
        <p:spPr>
          <a:xfrm>
            <a:off x="3620423" y="1163619"/>
            <a:ext cx="2348334" cy="48954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3620401" y="2963059"/>
            <a:ext cx="2348336" cy="1323439"/>
          </a:xfrm>
          <a:prstGeom prst="rect">
            <a:avLst/>
          </a:prstGeom>
        </p:spPr>
        <p:txBody>
          <a:bodyPr wrap="square">
            <a:spAutoFit/>
          </a:bodyPr>
          <a:lstStyle/>
          <a:p>
            <a:pPr lvl="0" algn="ctr"/>
            <a:r>
              <a:rPr lang="en-GB" sz="1600" dirty="0"/>
              <a:t>Asset payment / income offset allowance was detailed in the agreement and was a fixed per plot rate</a:t>
            </a:r>
          </a:p>
        </p:txBody>
      </p:sp>
      <p:sp>
        <p:nvSpPr>
          <p:cNvPr id="26" name="Rectangle 25"/>
          <p:cNvSpPr/>
          <p:nvPr/>
        </p:nvSpPr>
        <p:spPr>
          <a:xfrm>
            <a:off x="3607574" y="4475945"/>
            <a:ext cx="2348329" cy="830997"/>
          </a:xfrm>
          <a:prstGeom prst="rect">
            <a:avLst/>
          </a:prstGeom>
        </p:spPr>
        <p:txBody>
          <a:bodyPr wrap="square">
            <a:spAutoFit/>
          </a:bodyPr>
          <a:lstStyle/>
          <a:p>
            <a:pPr lvl="0" algn="ctr"/>
            <a:r>
              <a:rPr lang="en-GB" sz="1600" b="1" dirty="0">
                <a:solidFill>
                  <a:schemeClr val="accent1"/>
                </a:solidFill>
              </a:rPr>
              <a:t>Approach: </a:t>
            </a:r>
          </a:p>
          <a:p>
            <a:pPr lvl="0" algn="ctr"/>
            <a:r>
              <a:rPr lang="en-GB" sz="1600" b="1" dirty="0">
                <a:solidFill>
                  <a:schemeClr val="accent1"/>
                </a:solidFill>
              </a:rPr>
              <a:t>Continue to pay after </a:t>
            </a:r>
          </a:p>
          <a:p>
            <a:pPr lvl="0" algn="ctr"/>
            <a:r>
              <a:rPr lang="en-GB" sz="1600" b="1" dirty="0">
                <a:solidFill>
                  <a:schemeClr val="accent1"/>
                </a:solidFill>
              </a:rPr>
              <a:t>31 March 2025</a:t>
            </a:r>
          </a:p>
        </p:txBody>
      </p:sp>
      <p:sp>
        <p:nvSpPr>
          <p:cNvPr id="29" name="Rectangle 28"/>
          <p:cNvSpPr/>
          <p:nvPr/>
        </p:nvSpPr>
        <p:spPr>
          <a:xfrm>
            <a:off x="6254761" y="1307406"/>
            <a:ext cx="2348334" cy="47516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6254744" y="1965512"/>
            <a:ext cx="2348333" cy="376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From 1 April 2020 – 31 March 2025</a:t>
            </a:r>
          </a:p>
        </p:txBody>
      </p:sp>
      <p:sp>
        <p:nvSpPr>
          <p:cNvPr id="33" name="Rectangle 32"/>
          <p:cNvSpPr/>
          <p:nvPr/>
        </p:nvSpPr>
        <p:spPr>
          <a:xfrm>
            <a:off x="6229097" y="3026611"/>
            <a:ext cx="2348336" cy="830997"/>
          </a:xfrm>
          <a:prstGeom prst="rect">
            <a:avLst/>
          </a:prstGeom>
        </p:spPr>
        <p:txBody>
          <a:bodyPr wrap="square">
            <a:spAutoFit/>
          </a:bodyPr>
          <a:lstStyle/>
          <a:p>
            <a:pPr lvl="0" algn="ctr"/>
            <a:r>
              <a:rPr lang="en-GB" sz="1600" dirty="0"/>
              <a:t>Income offset allowance is paid at the prevailing years rate</a:t>
            </a:r>
          </a:p>
        </p:txBody>
      </p:sp>
      <p:sp>
        <p:nvSpPr>
          <p:cNvPr id="34" name="Rectangle 33"/>
          <p:cNvSpPr/>
          <p:nvPr/>
        </p:nvSpPr>
        <p:spPr>
          <a:xfrm>
            <a:off x="6267598" y="4475945"/>
            <a:ext cx="2348329" cy="1323439"/>
          </a:xfrm>
          <a:prstGeom prst="rect">
            <a:avLst/>
          </a:prstGeom>
        </p:spPr>
        <p:txBody>
          <a:bodyPr wrap="square">
            <a:spAutoFit/>
          </a:bodyPr>
          <a:lstStyle/>
          <a:p>
            <a:pPr lvl="0" algn="ctr"/>
            <a:r>
              <a:rPr lang="en-GB" sz="1600" b="1" dirty="0">
                <a:solidFill>
                  <a:schemeClr val="accent1"/>
                </a:solidFill>
              </a:rPr>
              <a:t>Approach: </a:t>
            </a:r>
          </a:p>
          <a:p>
            <a:pPr lvl="0" algn="ctr"/>
            <a:r>
              <a:rPr lang="en-GB" sz="1600" b="1" dirty="0">
                <a:solidFill>
                  <a:schemeClr val="accent1"/>
                </a:solidFill>
              </a:rPr>
              <a:t>Continue to pay at the prevailing years rate </a:t>
            </a:r>
            <a:r>
              <a:rPr lang="en-GB" sz="1600" b="1" dirty="0">
                <a:solidFill>
                  <a:srgbClr val="008542"/>
                </a:solidFill>
              </a:rPr>
              <a:t>for connections </a:t>
            </a:r>
            <a:r>
              <a:rPr lang="en-GB" sz="1600" b="1" u="sng" dirty="0">
                <a:solidFill>
                  <a:schemeClr val="accent1"/>
                </a:solidFill>
              </a:rPr>
              <a:t>up to </a:t>
            </a:r>
            <a:r>
              <a:rPr lang="en-GB" sz="1600" b="1" dirty="0">
                <a:solidFill>
                  <a:schemeClr val="accent1"/>
                </a:solidFill>
              </a:rPr>
              <a:t>31 March 2025</a:t>
            </a:r>
          </a:p>
        </p:txBody>
      </p:sp>
      <p:sp>
        <p:nvSpPr>
          <p:cNvPr id="37" name="Rectangle 36"/>
          <p:cNvSpPr/>
          <p:nvPr/>
        </p:nvSpPr>
        <p:spPr>
          <a:xfrm>
            <a:off x="8889087" y="1238912"/>
            <a:ext cx="2348334" cy="4820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8901924" y="4475945"/>
            <a:ext cx="2348329" cy="1323439"/>
          </a:xfrm>
          <a:prstGeom prst="rect">
            <a:avLst/>
          </a:prstGeom>
        </p:spPr>
        <p:txBody>
          <a:bodyPr wrap="square">
            <a:spAutoFit/>
          </a:bodyPr>
          <a:lstStyle/>
          <a:p>
            <a:pPr lvl="0" algn="ctr"/>
            <a:r>
              <a:rPr lang="en-GB" sz="1600" b="1" dirty="0">
                <a:solidFill>
                  <a:schemeClr val="accent1"/>
                </a:solidFill>
              </a:rPr>
              <a:t>Approach: </a:t>
            </a:r>
          </a:p>
          <a:p>
            <a:pPr lvl="0" algn="ctr"/>
            <a:r>
              <a:rPr lang="en-GB" sz="1600" b="1" dirty="0">
                <a:solidFill>
                  <a:srgbClr val="008542"/>
                </a:solidFill>
              </a:rPr>
              <a:t>For connections </a:t>
            </a:r>
            <a:r>
              <a:rPr lang="en-GB" sz="1600" b="1" dirty="0">
                <a:solidFill>
                  <a:schemeClr val="accent1"/>
                </a:solidFill>
              </a:rPr>
              <a:t>from 1 April 2025 the income offset prevailing years rate will be </a:t>
            </a:r>
            <a:r>
              <a:rPr lang="en-GB" sz="1600" b="1" u="sng" dirty="0">
                <a:solidFill>
                  <a:schemeClr val="accent1"/>
                </a:solidFill>
              </a:rPr>
              <a:t>£0.00</a:t>
            </a:r>
          </a:p>
        </p:txBody>
      </p:sp>
      <p:cxnSp>
        <p:nvCxnSpPr>
          <p:cNvPr id="7" name="Straight Connector 6"/>
          <p:cNvCxnSpPr/>
          <p:nvPr/>
        </p:nvCxnSpPr>
        <p:spPr>
          <a:xfrm flipV="1">
            <a:off x="421703" y="2691086"/>
            <a:ext cx="11476654" cy="1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918621" y="2528397"/>
            <a:ext cx="289249" cy="289249"/>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7284287" y="2533774"/>
            <a:ext cx="289249" cy="289249"/>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4649945" y="2536625"/>
            <a:ext cx="289249" cy="289249"/>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2015610" y="2536626"/>
            <a:ext cx="289249" cy="289249"/>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986080" y="1163619"/>
            <a:ext cx="2348329" cy="575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Asset payment</a:t>
            </a:r>
          </a:p>
        </p:txBody>
      </p:sp>
      <p:sp>
        <p:nvSpPr>
          <p:cNvPr id="46" name="Rectangle 45"/>
          <p:cNvSpPr/>
          <p:nvPr/>
        </p:nvSpPr>
        <p:spPr>
          <a:xfrm>
            <a:off x="966216" y="1917017"/>
            <a:ext cx="2348333" cy="376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Up to March 2018</a:t>
            </a:r>
          </a:p>
        </p:txBody>
      </p:sp>
      <p:sp>
        <p:nvSpPr>
          <p:cNvPr id="48" name="Rectangle 47"/>
          <p:cNvSpPr/>
          <p:nvPr/>
        </p:nvSpPr>
        <p:spPr>
          <a:xfrm>
            <a:off x="3620406" y="1189719"/>
            <a:ext cx="2348329" cy="5495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Asset payment / income offset</a:t>
            </a:r>
          </a:p>
        </p:txBody>
      </p:sp>
      <p:sp>
        <p:nvSpPr>
          <p:cNvPr id="49" name="Rectangle 48"/>
          <p:cNvSpPr/>
          <p:nvPr/>
        </p:nvSpPr>
        <p:spPr>
          <a:xfrm>
            <a:off x="3569100" y="1974009"/>
            <a:ext cx="2348333" cy="376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From 1 April 2018 – 31 March 2020</a:t>
            </a:r>
          </a:p>
        </p:txBody>
      </p:sp>
      <p:sp>
        <p:nvSpPr>
          <p:cNvPr id="50" name="Rectangle 49"/>
          <p:cNvSpPr/>
          <p:nvPr/>
        </p:nvSpPr>
        <p:spPr>
          <a:xfrm>
            <a:off x="6254748" y="1189719"/>
            <a:ext cx="2348329" cy="5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Income offset</a:t>
            </a:r>
          </a:p>
        </p:txBody>
      </p:sp>
      <p:sp>
        <p:nvSpPr>
          <p:cNvPr id="52" name="Rectangle 51"/>
          <p:cNvSpPr/>
          <p:nvPr/>
        </p:nvSpPr>
        <p:spPr>
          <a:xfrm>
            <a:off x="8889080" y="1163620"/>
            <a:ext cx="2348329" cy="575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Income offset</a:t>
            </a:r>
          </a:p>
        </p:txBody>
      </p:sp>
      <p:sp>
        <p:nvSpPr>
          <p:cNvPr id="54" name="Rectangle 53"/>
          <p:cNvSpPr/>
          <p:nvPr/>
        </p:nvSpPr>
        <p:spPr>
          <a:xfrm>
            <a:off x="8914752" y="1904957"/>
            <a:ext cx="2348333" cy="376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From 1 April 2025</a:t>
            </a:r>
          </a:p>
        </p:txBody>
      </p:sp>
      <p:cxnSp>
        <p:nvCxnSpPr>
          <p:cNvPr id="56" name="Straight Connector 55"/>
          <p:cNvCxnSpPr/>
          <p:nvPr/>
        </p:nvCxnSpPr>
        <p:spPr>
          <a:xfrm flipH="1">
            <a:off x="4810811" y="6228531"/>
            <a:ext cx="3959" cy="5039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5575" y="6284970"/>
            <a:ext cx="932561" cy="439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3858" y="-42411"/>
            <a:ext cx="12192000" cy="5549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Income</a:t>
            </a:r>
            <a:r>
              <a:rPr lang="en-GB" sz="2400" b="1" dirty="0"/>
              <a:t> </a:t>
            </a:r>
            <a:r>
              <a:rPr lang="en-GB" sz="2800" b="1" dirty="0"/>
              <a:t>Offset / asset payments</a:t>
            </a:r>
            <a:endParaRPr lang="en-GB" sz="2400" b="1" dirty="0"/>
          </a:p>
        </p:txBody>
      </p:sp>
      <p:sp>
        <p:nvSpPr>
          <p:cNvPr id="32" name="Rectangle 31"/>
          <p:cNvSpPr/>
          <p:nvPr/>
        </p:nvSpPr>
        <p:spPr>
          <a:xfrm>
            <a:off x="0" y="6273477"/>
            <a:ext cx="12192000" cy="677119"/>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Head to www.slido.com and enter the code </a:t>
            </a:r>
            <a:r>
              <a:rPr lang="en-GB" sz="2400" b="1" dirty="0">
                <a:solidFill>
                  <a:schemeClr val="accent2"/>
                </a:solidFill>
              </a:rPr>
              <a:t>UUCharges </a:t>
            </a:r>
            <a:endParaRPr lang="en-GB" sz="2400" dirty="0">
              <a:solidFill>
                <a:schemeClr val="accent2"/>
              </a:solidFill>
            </a:endParaRPr>
          </a:p>
        </p:txBody>
      </p:sp>
      <p:sp>
        <p:nvSpPr>
          <p:cNvPr id="2" name="Title 1">
            <a:extLst>
              <a:ext uri="{FF2B5EF4-FFF2-40B4-BE49-F238E27FC236}">
                <a16:creationId xmlns:a16="http://schemas.microsoft.com/office/drawing/2014/main" xmlns="" id="{AEC5E7AC-8C6E-C6D9-82EE-530670D83273}"/>
              </a:ext>
            </a:extLst>
          </p:cNvPr>
          <p:cNvSpPr txBox="1">
            <a:spLocks/>
          </p:cNvSpPr>
          <p:nvPr/>
        </p:nvSpPr>
        <p:spPr>
          <a:xfrm>
            <a:off x="0" y="505578"/>
            <a:ext cx="12192000" cy="504000"/>
          </a:xfrm>
          <a:prstGeom prst="rect">
            <a:avLst/>
          </a:prstGeom>
          <a:solidFill>
            <a:schemeClr val="accent2"/>
          </a:solidFill>
        </p:spPr>
        <p:txBody>
          <a:bodyPr lIns="144000" tIns="0" rIns="0" bIns="0" anchor="ctr" anchorCtr="0">
            <a:noAutofit/>
          </a:bodyPr>
          <a:lstStyle>
            <a:lvl1pPr algn="l" defTabSz="685800" rtl="0" eaLnBrk="1" latinLnBrk="0" hangingPunct="1">
              <a:lnSpc>
                <a:spcPct val="80000"/>
              </a:lnSpc>
              <a:spcBef>
                <a:spcPct val="0"/>
              </a:spcBef>
              <a:buNone/>
              <a:defRPr sz="4000" b="1" kern="1200" baseline="0">
                <a:solidFill>
                  <a:schemeClr val="accent2"/>
                </a:solidFill>
                <a:latin typeface="+mj-lt"/>
                <a:ea typeface="+mj-ea"/>
                <a:cs typeface="+mj-cs"/>
              </a:defRPr>
            </a:lvl1pPr>
          </a:lstStyle>
          <a:p>
            <a:r>
              <a:rPr lang="en-GB" sz="2000" dirty="0">
                <a:solidFill>
                  <a:schemeClr val="accent1"/>
                </a:solidFill>
              </a:rPr>
              <a:t>Income offset allowance will be coming to an end from 1 April 2025</a:t>
            </a:r>
            <a:endParaRPr lang="en-GB" sz="1600" dirty="0">
              <a:solidFill>
                <a:schemeClr val="accent1"/>
              </a:solidFill>
            </a:endParaRPr>
          </a:p>
        </p:txBody>
      </p:sp>
    </p:spTree>
    <p:extLst>
      <p:ext uri="{BB962C8B-B14F-4D97-AF65-F5344CB8AC3E}">
        <p14:creationId xmlns:p14="http://schemas.microsoft.com/office/powerpoint/2010/main" val="2111170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xPNngFhAgmXOchlMyrv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xPNngFhAgmXOchlMyrvNA"/>
</p:tagLst>
</file>

<file path=ppt/theme/theme1.xml><?xml version="1.0" encoding="utf-8"?>
<a:theme xmlns:a="http://schemas.openxmlformats.org/drawingml/2006/main" name="UU">
  <a:themeElements>
    <a:clrScheme name="UU">
      <a:dk1>
        <a:srgbClr val="000000"/>
      </a:dk1>
      <a:lt1>
        <a:srgbClr val="FFFFFF"/>
      </a:lt1>
      <a:dk2>
        <a:srgbClr val="024E43"/>
      </a:dk2>
      <a:lt2>
        <a:srgbClr val="DBD9D6"/>
      </a:lt2>
      <a:accent1>
        <a:srgbClr val="008542"/>
      </a:accent1>
      <a:accent2>
        <a:srgbClr val="C3E088"/>
      </a:accent2>
      <a:accent3>
        <a:srgbClr val="003E52"/>
      </a:accent3>
      <a:accent4>
        <a:srgbClr val="00A1DF"/>
      </a:accent4>
      <a:accent5>
        <a:srgbClr val="D7006D"/>
      </a:accent5>
      <a:accent6>
        <a:srgbClr val="77226C"/>
      </a:accent6>
      <a:hlink>
        <a:srgbClr val="00A1DF"/>
      </a:hlink>
      <a:folHlink>
        <a:srgbClr val="D700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U blue standard" id="{C17C9531-D7E0-4F66-9CD7-00A7B5F8C3C0}" vid="{9D73B656-3265-4040-8531-6423EDB043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lassificationexpirationdate xmlns="22c7aef9-d91e-4156-9a03-58fea44eca06" xsi:nil="true"/>
    <_dlc_DocId xmlns="22c7aef9-d91e-4156-9a03-58fea44eca06">UUOA-2038837656-1185</_dlc_DocId>
    <_dlc_DocIdUrl xmlns="22c7aef9-d91e-4156-9a03-58fea44eca06">
      <Url>https://uusp/asset/DS/KDM/_layouts/15/DocIdRedir.aspx?ID=UUOA-2038837656-1185</Url>
      <Description>UUOA-2038837656-1185</Description>
    </_dlc_DocIdUrl>
    <MigOldId xmlns="5331a24b-5cc3-4bbb-81ff-61fd0424b07e" xsi:nil="true"/>
    <Created_x0020_By_x0020_SP10 xmlns="5331a24b-5cc3-4bbb-81ff-61fd0424b07e" xsi:nil="true"/>
    <Modify_x0020_By_x0020_SP10 xmlns="5331a24b-5cc3-4bbb-81ff-61fd0424b07e" xsi:nil="true"/>
    <SharedWithUsers xmlns="22c7aef9-d91e-4156-9a03-58fea44eca06">
      <UserInfo>
        <DisplayName>Lenoan, Clare</DisplayName>
        <AccountId>1571</AccountId>
        <AccountType/>
      </UserInfo>
    </SharedWithUsers>
    <Classification xmlns="22c7aef9-d91e-4156-9a03-58fea44eca06">Internal Use</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4207723C46974F98B342B0B79431E5" ma:contentTypeVersion="7" ma:contentTypeDescription="Create a new document." ma:contentTypeScope="" ma:versionID="347a4acb1a059877be93b8a8553d1300">
  <xsd:schema xmlns:xsd="http://www.w3.org/2001/XMLSchema" xmlns:xs="http://www.w3.org/2001/XMLSchema" xmlns:p="http://schemas.microsoft.com/office/2006/metadata/properties" xmlns:ns2="22c7aef9-d91e-4156-9a03-58fea44eca06" xmlns:ns3="5331a24b-5cc3-4bbb-81ff-61fd0424b07e" targetNamespace="http://schemas.microsoft.com/office/2006/metadata/properties" ma:root="true" ma:fieldsID="fdbfe1d6f6c244b5f76898d40151ff7c" ns2:_="" ns3:_="">
    <xsd:import namespace="22c7aef9-d91e-4156-9a03-58fea44eca06"/>
    <xsd:import namespace="5331a24b-5cc3-4bbb-81ff-61fd0424b07e"/>
    <xsd:element name="properties">
      <xsd:complexType>
        <xsd:sequence>
          <xsd:element name="documentManagement">
            <xsd:complexType>
              <xsd:all>
                <xsd:element ref="ns2:_dlc_DocId" minOccurs="0"/>
                <xsd:element ref="ns2:_dlc_DocIdUrl" minOccurs="0"/>
                <xsd:element ref="ns2:_dlc_DocIdPersistId" minOccurs="0"/>
                <xsd:element ref="ns3:Created_x0020_By_x0020_SP10" minOccurs="0"/>
                <xsd:element ref="ns3:Modify_x0020_By_x0020_SP10" minOccurs="0"/>
                <xsd:element ref="ns3:MigOldId" minOccurs="0"/>
                <xsd:element ref="ns2:Classification"/>
                <xsd:element ref="ns2:Classification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7aef9-d91e-4156-9a03-58fea44eca06"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Classification" ma:index="14" ma:displayName="Classification" ma:default="Internal Use" ma:format="Dropdown" ma:internalName="Classification" ma:readOnly="false">
      <xsd:simpleType>
        <xsd:restriction base="dms:Choice">
          <xsd:enumeration value="Internal Use"/>
          <xsd:enumeration value="Public"/>
          <xsd:enumeration value="UU Confidential"/>
        </xsd:restriction>
      </xsd:simpleType>
    </xsd:element>
    <xsd:element name="Classificationexpirationdate" ma:index="15" nillable="true" ma:displayName="Classification expiration date" ma:internalName="Classificationexpirationdate">
      <xsd:simpleType>
        <xsd:restriction base="dms:DateTime"/>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31a24b-5cc3-4bbb-81ff-61fd0424b07e" elementFormDefault="qualified">
    <xsd:import namespace="http://schemas.microsoft.com/office/2006/documentManagement/types"/>
    <xsd:import namespace="http://schemas.microsoft.com/office/infopath/2007/PartnerControls"/>
    <xsd:element name="Created_x0020_By_x0020_SP10" ma:index="7" nillable="true" ma:displayName="Created By SP10" ma:internalName="Created_x0020_By_x0020_SP10" ma:readOnly="false">
      <xsd:simpleType>
        <xsd:restriction base="dms:Text"/>
      </xsd:simpleType>
    </xsd:element>
    <xsd:element name="Modify_x0020_By_x0020_SP10" ma:index="8" nillable="true" ma:displayName="Modify By SP10" ma:internalName="Modify_x0020_By_x0020_SP10" ma:readOnly="false">
      <xsd:simpleType>
        <xsd:restriction base="dms:Text"/>
      </xsd:simpleType>
    </xsd:element>
    <xsd:element name="MigOldId" ma:index="9" nillable="true" ma:displayName="MigOldId" ma:internalName="MigOld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627B56-CFC3-4279-A203-05FC531EAFE9}">
  <ds:schemaRefs>
    <ds:schemaRef ds:uri="http://schemas.microsoft.com/sharepoint/events"/>
  </ds:schemaRefs>
</ds:datastoreItem>
</file>

<file path=customXml/itemProps2.xml><?xml version="1.0" encoding="utf-8"?>
<ds:datastoreItem xmlns:ds="http://schemas.openxmlformats.org/officeDocument/2006/customXml" ds:itemID="{36AE367C-4C27-4F7E-8C7B-673AA5833BA3}">
  <ds:schemaRefs>
    <ds:schemaRef ds:uri="http://schemas.microsoft.com/office/2006/documentManagement/types"/>
    <ds:schemaRef ds:uri="22c7aef9-d91e-4156-9a03-58fea44eca06"/>
    <ds:schemaRef ds:uri="http://purl.org/dc/elements/1.1/"/>
    <ds:schemaRef ds:uri="5331a24b-5cc3-4bbb-81ff-61fd0424b07e"/>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127E1D9-8CFB-43CB-A6D3-3784A54FA40E}">
  <ds:schemaRefs>
    <ds:schemaRef ds:uri="http://schemas.microsoft.com/sharepoint/v3/contenttype/forms"/>
  </ds:schemaRefs>
</ds:datastoreItem>
</file>

<file path=customXml/itemProps4.xml><?xml version="1.0" encoding="utf-8"?>
<ds:datastoreItem xmlns:ds="http://schemas.openxmlformats.org/officeDocument/2006/customXml" ds:itemID="{BABAC5CC-DDDD-4A28-8801-576B65C81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c7aef9-d91e-4156-9a03-58fea44eca06"/>
    <ds:schemaRef ds:uri="5331a24b-5cc3-4bbb-81ff-61fd0424b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19524</TotalTime>
  <Words>1527</Words>
  <Application>Microsoft Office PowerPoint</Application>
  <PresentationFormat>Widescreen</PresentationFormat>
  <Paragraphs>276</Paragraphs>
  <Slides>15</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Circular Std</vt:lpstr>
      <vt:lpstr>UU</vt:lpstr>
      <vt:lpstr>think-cell Slide</vt:lpstr>
      <vt:lpstr>Diversity and Inclusion Summit 2022</vt:lpstr>
      <vt:lpstr>Agenda</vt:lpstr>
      <vt:lpstr>PowerPoint Presentation</vt:lpstr>
      <vt:lpstr>Charges from April 2024</vt:lpstr>
      <vt:lpstr>What’s changing? </vt:lpstr>
      <vt:lpstr>Proposed new from 1 April 2024</vt:lpstr>
      <vt:lpstr>What’s changing from 1 April 2024</vt:lpstr>
      <vt:lpstr>What’s changed</vt:lpstr>
      <vt:lpstr>PowerPoint Presentation</vt:lpstr>
      <vt:lpstr>Income offset – proposed transition</vt:lpstr>
      <vt:lpstr>Environmental Incentive Scheme from 1 April 2024</vt:lpstr>
      <vt:lpstr>PowerPoint Presentation</vt:lpstr>
      <vt:lpstr>PowerPoint Presentation</vt:lpstr>
      <vt:lpstr>PowerPoint Presentation</vt:lpstr>
      <vt:lpstr>PowerPoint Presentation</vt:lpstr>
    </vt:vector>
  </TitlesOfParts>
  <Company>United Utilities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Sherwood, Miranda</dc:creator>
  <cp:lastModifiedBy>Mason, Megan</cp:lastModifiedBy>
  <cp:revision>1134</cp:revision>
  <cp:lastPrinted>2023-10-10T12:11:02Z</cp:lastPrinted>
  <dcterms:created xsi:type="dcterms:W3CDTF">2019-11-29T15:30:05Z</dcterms:created>
  <dcterms:modified xsi:type="dcterms:W3CDTF">2023-10-16T10:20:44Z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7c41b6b2-9d16-4d4c-9bb7-27661495eca9</vt:lpwstr>
  </property>
  <property fmtid="{D5CDD505-2E9C-101B-9397-08002B2CF9AE}" pid="3" name="ContentTypeId">
    <vt:lpwstr>0x0101004B4207723C46974F98B342B0B79431E5</vt:lpwstr>
  </property>
</Properties>
</file>